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315" r:id="rId3"/>
    <p:sldId id="287" r:id="rId4"/>
    <p:sldId id="278" r:id="rId5"/>
    <p:sldId id="279" r:id="rId6"/>
    <p:sldId id="309" r:id="rId7"/>
    <p:sldId id="280" r:id="rId8"/>
    <p:sldId id="281" r:id="rId9"/>
    <p:sldId id="282" r:id="rId10"/>
    <p:sldId id="283" r:id="rId11"/>
    <p:sldId id="284" r:id="rId12"/>
    <p:sldId id="295" r:id="rId13"/>
    <p:sldId id="299" r:id="rId14"/>
    <p:sldId id="300" r:id="rId15"/>
    <p:sldId id="301" r:id="rId16"/>
    <p:sldId id="302" r:id="rId17"/>
    <p:sldId id="303" r:id="rId18"/>
    <p:sldId id="304" r:id="rId19"/>
    <p:sldId id="296" r:id="rId20"/>
    <p:sldId id="305" r:id="rId21"/>
    <p:sldId id="306" r:id="rId22"/>
    <p:sldId id="307" r:id="rId23"/>
    <p:sldId id="308" r:id="rId24"/>
    <p:sldId id="297" r:id="rId25"/>
    <p:sldId id="290" r:id="rId26"/>
    <p:sldId id="291" r:id="rId27"/>
    <p:sldId id="292" r:id="rId28"/>
    <p:sldId id="298" r:id="rId29"/>
    <p:sldId id="293" r:id="rId30"/>
    <p:sldId id="294" r:id="rId31"/>
    <p:sldId id="316" r:id="rId3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08108F-CFF5-4E52-A6B8-EF2A59921B3F}"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236625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08108F-CFF5-4E52-A6B8-EF2A59921B3F}"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3085307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08108F-CFF5-4E52-A6B8-EF2A59921B3F}"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276428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08108F-CFF5-4E52-A6B8-EF2A59921B3F}"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465351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08108F-CFF5-4E52-A6B8-EF2A59921B3F}"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3257744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08108F-CFF5-4E52-A6B8-EF2A59921B3F}"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19012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08108F-CFF5-4E52-A6B8-EF2A59921B3F}" type="datetimeFigureOut">
              <a:rPr lang="en-US" smtClean="0"/>
              <a:t>4/18/2019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115217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08108F-CFF5-4E52-A6B8-EF2A59921B3F}" type="datetimeFigureOut">
              <a:rPr lang="en-US" smtClean="0"/>
              <a:t>4/18/2019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2938839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08108F-CFF5-4E52-A6B8-EF2A59921B3F}" type="datetimeFigureOut">
              <a:rPr lang="en-US" smtClean="0"/>
              <a:t>4/18/2019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293223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08108F-CFF5-4E52-A6B8-EF2A59921B3F}"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18466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08108F-CFF5-4E52-A6B8-EF2A59921B3F}"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F0B447-73D7-4E6C-92DB-709363A58819}" type="slidenum">
              <a:rPr lang="en-US" smtClean="0"/>
              <a:t>‹#›</a:t>
            </a:fld>
            <a:endParaRPr lang="en-US"/>
          </a:p>
        </p:txBody>
      </p:sp>
    </p:spTree>
    <p:extLst>
      <p:ext uri="{BB962C8B-B14F-4D97-AF65-F5344CB8AC3E}">
        <p14:creationId xmlns:p14="http://schemas.microsoft.com/office/powerpoint/2010/main" val="3581582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8108F-CFF5-4E52-A6B8-EF2A59921B3F}" type="datetimeFigureOut">
              <a:rPr lang="en-US" smtClean="0"/>
              <a:t>4/18/2019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0B447-73D7-4E6C-92DB-709363A58819}" type="slidenum">
              <a:rPr lang="en-US" smtClean="0"/>
              <a:t>‹#›</a:t>
            </a:fld>
            <a:endParaRPr lang="en-US"/>
          </a:p>
        </p:txBody>
      </p:sp>
    </p:spTree>
    <p:extLst>
      <p:ext uri="{BB962C8B-B14F-4D97-AF65-F5344CB8AC3E}">
        <p14:creationId xmlns:p14="http://schemas.microsoft.com/office/powerpoint/2010/main" val="3416143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38" y="142387"/>
            <a:ext cx="10515600" cy="830629"/>
          </a:xfrm>
        </p:spPr>
        <p:txBody>
          <a:bodyPr>
            <a:normAutofit/>
          </a:bodyPr>
          <a:lstStyle/>
          <a:p>
            <a:r>
              <a:rPr lang="en-US" sz="3600" b="1" dirty="0" smtClean="0"/>
              <a:t>Why Maria </a:t>
            </a:r>
            <a:r>
              <a:rPr lang="en-US" sz="3600" b="1" dirty="0" err="1" smtClean="0"/>
              <a:t>Maria</a:t>
            </a:r>
            <a:endParaRPr lang="en-US" sz="3600" dirty="0"/>
          </a:p>
        </p:txBody>
      </p:sp>
      <p:sp>
        <p:nvSpPr>
          <p:cNvPr id="3" name="Content Placeholder 2"/>
          <p:cNvSpPr>
            <a:spLocks noGrp="1"/>
          </p:cNvSpPr>
          <p:nvPr>
            <p:ph idx="1"/>
          </p:nvPr>
        </p:nvSpPr>
        <p:spPr>
          <a:xfrm>
            <a:off x="187569" y="1113692"/>
            <a:ext cx="11090031" cy="5076092"/>
          </a:xfrm>
        </p:spPr>
        <p:txBody>
          <a:bodyPr>
            <a:normAutofit fontScale="85000" lnSpcReduction="20000"/>
          </a:bodyPr>
          <a:lstStyle/>
          <a:p>
            <a:pPr marL="0" indent="0">
              <a:buNone/>
            </a:pPr>
            <a:r>
              <a:rPr lang="en-US" dirty="0" smtClean="0"/>
              <a:t>Professional</a:t>
            </a:r>
          </a:p>
          <a:p>
            <a:pPr lvl="1"/>
            <a:r>
              <a:rPr lang="en-US" dirty="0" smtClean="0"/>
              <a:t>Quality assurance program</a:t>
            </a:r>
          </a:p>
          <a:p>
            <a:pPr lvl="1"/>
            <a:r>
              <a:rPr lang="en-US" dirty="0" smtClean="0"/>
              <a:t>Experienced </a:t>
            </a:r>
            <a:r>
              <a:rPr lang="en-US" dirty="0"/>
              <a:t>Staff from Philippines</a:t>
            </a:r>
          </a:p>
          <a:p>
            <a:pPr lvl="1"/>
            <a:r>
              <a:rPr lang="en-US" dirty="0" smtClean="0"/>
              <a:t>Proven </a:t>
            </a:r>
            <a:r>
              <a:rPr lang="en-US" dirty="0"/>
              <a:t>methods of cleaning</a:t>
            </a:r>
          </a:p>
          <a:p>
            <a:pPr lvl="1"/>
            <a:r>
              <a:rPr lang="en-US" dirty="0"/>
              <a:t>Eco Friendly Home and Office Cleaning Services</a:t>
            </a:r>
          </a:p>
          <a:p>
            <a:pPr lvl="1"/>
            <a:r>
              <a:rPr lang="en-US" dirty="0"/>
              <a:t>99.9% Bacteria Free Cleaning</a:t>
            </a:r>
          </a:p>
          <a:p>
            <a:pPr marL="0" indent="0">
              <a:buNone/>
            </a:pPr>
            <a:endParaRPr lang="en-US" dirty="0" smtClean="0"/>
          </a:p>
          <a:p>
            <a:pPr marL="0" indent="0">
              <a:buNone/>
            </a:pPr>
            <a:r>
              <a:rPr lang="en-US" dirty="0" smtClean="0"/>
              <a:t>Trusted Cleaners</a:t>
            </a:r>
          </a:p>
          <a:p>
            <a:pPr lvl="1"/>
            <a:r>
              <a:rPr lang="en-US" dirty="0" smtClean="0"/>
              <a:t>Professional</a:t>
            </a:r>
            <a:r>
              <a:rPr lang="en-US" dirty="0"/>
              <a:t>, well-trained, reliable, friendly maids. We have a thorough screening process before we hire our </a:t>
            </a:r>
            <a:r>
              <a:rPr lang="en-US" dirty="0" smtClean="0"/>
              <a:t>cleaners</a:t>
            </a:r>
          </a:p>
          <a:p>
            <a:pPr lvl="1"/>
            <a:endParaRPr lang="en-US" dirty="0"/>
          </a:p>
          <a:p>
            <a:pPr marL="0" indent="0">
              <a:buNone/>
            </a:pPr>
            <a:r>
              <a:rPr lang="en-US" dirty="0" smtClean="0"/>
              <a:t>Ease of Booking</a:t>
            </a:r>
          </a:p>
          <a:p>
            <a:pPr lvl="1"/>
            <a:r>
              <a:rPr lang="en-US" dirty="0" smtClean="0"/>
              <a:t>Same </a:t>
            </a:r>
            <a:r>
              <a:rPr lang="en-US" dirty="0"/>
              <a:t>Day Availability</a:t>
            </a:r>
          </a:p>
          <a:p>
            <a:pPr lvl="1"/>
            <a:r>
              <a:rPr lang="en-US" dirty="0" smtClean="0"/>
              <a:t>24/7 </a:t>
            </a:r>
            <a:r>
              <a:rPr lang="en-US" dirty="0"/>
              <a:t>call center at your service! </a:t>
            </a:r>
            <a:r>
              <a:rPr lang="en-US" dirty="0" smtClean="0"/>
              <a:t>We </a:t>
            </a:r>
            <a:r>
              <a:rPr lang="en-US" dirty="0"/>
              <a:t>are here to help you with everything related to cleaning services. </a:t>
            </a:r>
            <a:endParaRPr lang="en-US" dirty="0" smtClean="0"/>
          </a:p>
          <a:p>
            <a:pPr lvl="1"/>
            <a:r>
              <a:rPr lang="en-US" dirty="0" smtClean="0"/>
              <a:t>Online booking </a:t>
            </a:r>
            <a:r>
              <a:rPr lang="en-US" dirty="0"/>
              <a:t>takes less than 60 seconds! </a:t>
            </a:r>
            <a:endParaRPr lang="en-US" dirty="0" smtClean="0"/>
          </a:p>
          <a:p>
            <a:pPr lvl="1"/>
            <a:endParaRPr lang="en-US" dirty="0"/>
          </a:p>
        </p:txBody>
      </p:sp>
    </p:spTree>
    <p:extLst>
      <p:ext uri="{BB962C8B-B14F-4D97-AF65-F5344CB8AC3E}">
        <p14:creationId xmlns:p14="http://schemas.microsoft.com/office/powerpoint/2010/main" val="2733478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85" y="65928"/>
            <a:ext cx="10515600" cy="1325563"/>
          </a:xfrm>
        </p:spPr>
        <p:txBody>
          <a:bodyPr>
            <a:normAutofit/>
          </a:bodyPr>
          <a:lstStyle/>
          <a:p>
            <a:r>
              <a:rPr lang="en-US" sz="3600" b="1" dirty="0"/>
              <a:t>What we do in residential cleaning service?</a:t>
            </a:r>
            <a:endParaRPr lang="en-US" sz="3600" dirty="0"/>
          </a:p>
        </p:txBody>
      </p:sp>
      <p:sp>
        <p:nvSpPr>
          <p:cNvPr id="3" name="Content Placeholder 2"/>
          <p:cNvSpPr>
            <a:spLocks noGrp="1"/>
          </p:cNvSpPr>
          <p:nvPr>
            <p:ph idx="1"/>
          </p:nvPr>
        </p:nvSpPr>
        <p:spPr>
          <a:xfrm>
            <a:off x="99758" y="1711716"/>
            <a:ext cx="5222520" cy="5503652"/>
          </a:xfrm>
        </p:spPr>
        <p:txBody>
          <a:bodyPr>
            <a:normAutofit/>
          </a:bodyPr>
          <a:lstStyle/>
          <a:p>
            <a:r>
              <a:rPr lang="en-US" dirty="0" smtClean="0"/>
              <a:t>Clean and disinfect bathtub, showers, basin and commode</a:t>
            </a:r>
          </a:p>
          <a:p>
            <a:r>
              <a:rPr lang="en-US" dirty="0" smtClean="0"/>
              <a:t>Wash toilet floor and walls</a:t>
            </a:r>
          </a:p>
          <a:p>
            <a:r>
              <a:rPr lang="en-US" dirty="0" smtClean="0"/>
              <a:t>Clean all mirrors</a:t>
            </a:r>
          </a:p>
          <a:p>
            <a:r>
              <a:rPr lang="en-US" dirty="0" smtClean="0"/>
              <a:t>Polish chrome</a:t>
            </a:r>
          </a:p>
          <a:p>
            <a:r>
              <a:rPr lang="en-US" dirty="0" smtClean="0"/>
              <a:t>Clean shower doors</a:t>
            </a:r>
          </a:p>
          <a:p>
            <a:r>
              <a:rPr lang="en-US" dirty="0" smtClean="0"/>
              <a:t>Clean exterior of vanities</a:t>
            </a:r>
          </a:p>
          <a:p>
            <a:r>
              <a:rPr lang="en-US" dirty="0" smtClean="0"/>
              <a:t>Damp mop floors</a:t>
            </a:r>
            <a:endParaRPr lang="en-US" dirty="0"/>
          </a:p>
        </p:txBody>
      </p:sp>
      <p:sp>
        <p:nvSpPr>
          <p:cNvPr id="4" name="Content Placeholder 2"/>
          <p:cNvSpPr txBox="1">
            <a:spLocks/>
          </p:cNvSpPr>
          <p:nvPr/>
        </p:nvSpPr>
        <p:spPr>
          <a:xfrm>
            <a:off x="6553200" y="1711716"/>
            <a:ext cx="5222520" cy="55036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Wipe window sills and frames</a:t>
            </a:r>
          </a:p>
          <a:p>
            <a:r>
              <a:rPr lang="en-US" dirty="0" smtClean="0"/>
              <a:t>Wipe light switches</a:t>
            </a:r>
          </a:p>
          <a:p>
            <a:r>
              <a:rPr lang="en-US" dirty="0" smtClean="0"/>
              <a:t>Dust pictures and knick knacks</a:t>
            </a:r>
          </a:p>
          <a:p>
            <a:r>
              <a:rPr lang="en-US" dirty="0" smtClean="0"/>
              <a:t>Empty rubbish</a:t>
            </a:r>
          </a:p>
          <a:p>
            <a:r>
              <a:rPr lang="en-US" dirty="0" smtClean="0"/>
              <a:t>Clean inside and outside of sinks.</a:t>
            </a:r>
          </a:p>
          <a:p>
            <a:r>
              <a:rPr lang="en-US" dirty="0" smtClean="0"/>
              <a:t>Remove any lime scale.</a:t>
            </a:r>
          </a:p>
          <a:p>
            <a:r>
              <a:rPr lang="en-US" dirty="0" smtClean="0"/>
              <a:t>Wipe down doors and handles</a:t>
            </a:r>
            <a:r>
              <a:rPr lang="en-US" b="1" dirty="0" smtClean="0"/>
              <a:t>.</a:t>
            </a:r>
            <a:endParaRPr lang="en-US" dirty="0"/>
          </a:p>
        </p:txBody>
      </p:sp>
      <p:sp>
        <p:nvSpPr>
          <p:cNvPr id="5" name="TextBox 4"/>
          <p:cNvSpPr txBox="1"/>
          <p:nvPr/>
        </p:nvSpPr>
        <p:spPr>
          <a:xfrm>
            <a:off x="4360957" y="1188496"/>
            <a:ext cx="2192243" cy="523220"/>
          </a:xfrm>
          <a:prstGeom prst="rect">
            <a:avLst/>
          </a:prstGeom>
          <a:noFill/>
        </p:spPr>
        <p:txBody>
          <a:bodyPr wrap="square" rtlCol="0">
            <a:spAutoFit/>
          </a:bodyPr>
          <a:lstStyle/>
          <a:p>
            <a:r>
              <a:rPr lang="en-US" sz="2800" b="1" dirty="0"/>
              <a:t>In </a:t>
            </a:r>
            <a:r>
              <a:rPr lang="en-US" sz="2800" b="1" dirty="0" smtClean="0"/>
              <a:t>Bathrooms</a:t>
            </a:r>
            <a:endParaRPr lang="en-US" sz="2800" b="1" dirty="0"/>
          </a:p>
        </p:txBody>
      </p:sp>
    </p:spTree>
    <p:extLst>
      <p:ext uri="{BB962C8B-B14F-4D97-AF65-F5344CB8AC3E}">
        <p14:creationId xmlns:p14="http://schemas.microsoft.com/office/powerpoint/2010/main" val="311210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151"/>
            <a:ext cx="10515600" cy="1325563"/>
          </a:xfrm>
        </p:spPr>
        <p:txBody>
          <a:bodyPr>
            <a:normAutofit/>
          </a:bodyPr>
          <a:lstStyle/>
          <a:p>
            <a:r>
              <a:rPr lang="en-US" sz="3600" b="1" dirty="0"/>
              <a:t>What we do in residential cleaning service?</a:t>
            </a:r>
            <a:endParaRPr lang="en-US" sz="3600" dirty="0"/>
          </a:p>
        </p:txBody>
      </p:sp>
      <p:sp>
        <p:nvSpPr>
          <p:cNvPr id="3" name="Content Placeholder 2"/>
          <p:cNvSpPr>
            <a:spLocks noGrp="1"/>
          </p:cNvSpPr>
          <p:nvPr>
            <p:ph idx="1"/>
          </p:nvPr>
        </p:nvSpPr>
        <p:spPr>
          <a:xfrm>
            <a:off x="214112" y="812871"/>
            <a:ext cx="4744750" cy="3743862"/>
          </a:xfrm>
        </p:spPr>
        <p:txBody>
          <a:bodyPr>
            <a:normAutofit fontScale="92500" lnSpcReduction="10000"/>
          </a:bodyPr>
          <a:lstStyle/>
          <a:p>
            <a:pPr marL="0" indent="0">
              <a:buNone/>
            </a:pPr>
            <a:r>
              <a:rPr lang="en-US" b="1" dirty="0" smtClean="0"/>
              <a:t>In Dining and Living Room</a:t>
            </a:r>
          </a:p>
          <a:p>
            <a:r>
              <a:rPr lang="en-US" sz="2000" dirty="0"/>
              <a:t>Vacuum floor, corners and edges</a:t>
            </a:r>
          </a:p>
          <a:p>
            <a:r>
              <a:rPr lang="en-US" sz="2000" dirty="0"/>
              <a:t>Damp mop hard floors</a:t>
            </a:r>
          </a:p>
          <a:p>
            <a:r>
              <a:rPr lang="en-US" sz="2000" dirty="0"/>
              <a:t>Dust all horizontal surfaces</a:t>
            </a:r>
          </a:p>
          <a:p>
            <a:r>
              <a:rPr lang="en-US" sz="2000" dirty="0"/>
              <a:t>Clean mirrors</a:t>
            </a:r>
          </a:p>
          <a:p>
            <a:r>
              <a:rPr lang="en-US" sz="2000" dirty="0"/>
              <a:t>Wipe window sills and frames</a:t>
            </a:r>
          </a:p>
          <a:p>
            <a:r>
              <a:rPr lang="en-US" sz="2000" dirty="0"/>
              <a:t>Wipe skirting boards</a:t>
            </a:r>
          </a:p>
          <a:p>
            <a:r>
              <a:rPr lang="en-US" sz="2000" dirty="0"/>
              <a:t>Wipe light switches</a:t>
            </a:r>
          </a:p>
          <a:p>
            <a:r>
              <a:rPr lang="en-US" sz="2000" dirty="0"/>
              <a:t>Dust pictures and </a:t>
            </a:r>
            <a:r>
              <a:rPr lang="en-US" sz="2000" dirty="0" err="1"/>
              <a:t>knick</a:t>
            </a:r>
            <a:r>
              <a:rPr lang="en-US" sz="2000" dirty="0"/>
              <a:t> knacks</a:t>
            </a:r>
          </a:p>
          <a:p>
            <a:r>
              <a:rPr lang="en-US" sz="2000" dirty="0"/>
              <a:t>Clean sliding glass door, frames and tracks</a:t>
            </a:r>
          </a:p>
        </p:txBody>
      </p:sp>
      <p:sp>
        <p:nvSpPr>
          <p:cNvPr id="4" name="Content Placeholder 2"/>
          <p:cNvSpPr txBox="1">
            <a:spLocks/>
          </p:cNvSpPr>
          <p:nvPr/>
        </p:nvSpPr>
        <p:spPr>
          <a:xfrm>
            <a:off x="5591908" y="810880"/>
            <a:ext cx="6553090" cy="37142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smtClean="0"/>
              <a:t>Additional Work</a:t>
            </a:r>
          </a:p>
          <a:p>
            <a:r>
              <a:rPr lang="en-US" sz="2000" dirty="0" smtClean="0"/>
              <a:t>Empty trash</a:t>
            </a:r>
          </a:p>
          <a:p>
            <a:r>
              <a:rPr lang="en-US" sz="2000" dirty="0" smtClean="0"/>
              <a:t>Clean windows, grills</a:t>
            </a:r>
          </a:p>
          <a:p>
            <a:r>
              <a:rPr lang="en-US" sz="2000" dirty="0" smtClean="0"/>
              <a:t>Washing &amp; Ironing</a:t>
            </a:r>
          </a:p>
          <a:p>
            <a:r>
              <a:rPr lang="en-US" sz="2000" dirty="0" smtClean="0"/>
              <a:t>Any other cleaning task Terrace in balcony, lobby, swimming Pool and parking area can be performed upon discussion with the management team.</a:t>
            </a:r>
            <a:endParaRPr lang="en-US" sz="2000" dirty="0"/>
          </a:p>
        </p:txBody>
      </p:sp>
    </p:spTree>
    <p:extLst>
      <p:ext uri="{BB962C8B-B14F-4D97-AF65-F5344CB8AC3E}">
        <p14:creationId xmlns:p14="http://schemas.microsoft.com/office/powerpoint/2010/main" val="1967240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FAQ: GENERAL</a:t>
            </a:r>
            <a:endParaRPr lang="en-US" b="1" dirty="0"/>
          </a:p>
        </p:txBody>
      </p:sp>
      <p:sp>
        <p:nvSpPr>
          <p:cNvPr id="3" name="Content Placeholder 2"/>
          <p:cNvSpPr>
            <a:spLocks noGrp="1"/>
          </p:cNvSpPr>
          <p:nvPr>
            <p:ph idx="1"/>
          </p:nvPr>
        </p:nvSpPr>
        <p:spPr/>
        <p:txBody>
          <a:bodyPr>
            <a:normAutofit fontScale="92500" lnSpcReduction="20000"/>
          </a:bodyPr>
          <a:lstStyle/>
          <a:p>
            <a:r>
              <a:rPr lang="en-US" cap="all" dirty="0" smtClean="0"/>
              <a:t>What </a:t>
            </a:r>
            <a:r>
              <a:rPr lang="en-US" cap="all" dirty="0"/>
              <a:t>is </a:t>
            </a:r>
            <a:r>
              <a:rPr lang="en-US" cap="all" dirty="0" smtClean="0"/>
              <a:t>Maria </a:t>
            </a:r>
            <a:r>
              <a:rPr lang="en-US" cap="all" dirty="0" err="1" smtClean="0"/>
              <a:t>maria</a:t>
            </a:r>
            <a:r>
              <a:rPr lang="en-US" cap="all" dirty="0" smtClean="0"/>
              <a:t>?</a:t>
            </a:r>
            <a:endParaRPr lang="en-US" cap="all" dirty="0"/>
          </a:p>
          <a:p>
            <a:r>
              <a:rPr lang="en-US" cap="all" dirty="0"/>
              <a:t>How can I book a cleaning session?</a:t>
            </a:r>
          </a:p>
          <a:p>
            <a:r>
              <a:rPr lang="en-US" cap="all" dirty="0"/>
              <a:t>How do I create an account?</a:t>
            </a:r>
          </a:p>
          <a:p>
            <a:r>
              <a:rPr lang="en-US" cap="all" dirty="0"/>
              <a:t>Can I change my account details like my address, name and password?</a:t>
            </a:r>
          </a:p>
          <a:p>
            <a:r>
              <a:rPr lang="en-US" cap="all" dirty="0"/>
              <a:t>How can I retrieve my password if I have forgotten?</a:t>
            </a:r>
          </a:p>
          <a:p>
            <a:r>
              <a:rPr lang="en-US" cap="all" dirty="0"/>
              <a:t>How do I contact </a:t>
            </a:r>
            <a:r>
              <a:rPr lang="en-US" cap="all" dirty="0" err="1" smtClean="0"/>
              <a:t>maria</a:t>
            </a:r>
            <a:r>
              <a:rPr lang="en-US" cap="all" dirty="0" smtClean="0"/>
              <a:t> </a:t>
            </a:r>
            <a:r>
              <a:rPr lang="en-US" cap="all" dirty="0" err="1" smtClean="0"/>
              <a:t>maria</a:t>
            </a:r>
            <a:r>
              <a:rPr lang="en-US" cap="all" dirty="0" smtClean="0"/>
              <a:t>?</a:t>
            </a:r>
            <a:endParaRPr lang="en-US" cap="all" dirty="0"/>
          </a:p>
          <a:p>
            <a:r>
              <a:rPr lang="en-US" cap="all" dirty="0"/>
              <a:t>Where does </a:t>
            </a:r>
            <a:r>
              <a:rPr lang="en-US" cap="all" dirty="0" err="1" smtClean="0"/>
              <a:t>maria</a:t>
            </a:r>
            <a:r>
              <a:rPr lang="en-US" cap="all" dirty="0" smtClean="0"/>
              <a:t> </a:t>
            </a:r>
            <a:r>
              <a:rPr lang="en-US" cap="all" dirty="0" err="1" smtClean="0"/>
              <a:t>maria</a:t>
            </a:r>
            <a:r>
              <a:rPr lang="en-US" cap="all" dirty="0" smtClean="0"/>
              <a:t> work</a:t>
            </a:r>
            <a:r>
              <a:rPr lang="en-US" cap="all" dirty="0"/>
              <a:t>?</a:t>
            </a:r>
          </a:p>
          <a:p>
            <a:r>
              <a:rPr lang="en-US" cap="all" dirty="0"/>
              <a:t>What is </a:t>
            </a:r>
            <a:r>
              <a:rPr lang="en-US" cap="all" dirty="0" err="1" smtClean="0"/>
              <a:t>maria</a:t>
            </a:r>
            <a:r>
              <a:rPr lang="en-US" cap="all" dirty="0" smtClean="0"/>
              <a:t> </a:t>
            </a:r>
            <a:r>
              <a:rPr lang="en-US" cap="all" dirty="0" err="1" smtClean="0"/>
              <a:t>maria's</a:t>
            </a:r>
            <a:r>
              <a:rPr lang="en-US" cap="all" dirty="0" smtClean="0"/>
              <a:t> </a:t>
            </a:r>
            <a:r>
              <a:rPr lang="en-US" cap="all" dirty="0"/>
              <a:t>phone number?</a:t>
            </a:r>
          </a:p>
          <a:p>
            <a:r>
              <a:rPr lang="en-US" cap="all" dirty="0"/>
              <a:t>How is </a:t>
            </a:r>
            <a:r>
              <a:rPr lang="en-US" cap="all" dirty="0" err="1" smtClean="0"/>
              <a:t>maria</a:t>
            </a:r>
            <a:r>
              <a:rPr lang="en-US" cap="all" dirty="0" smtClean="0"/>
              <a:t> </a:t>
            </a:r>
            <a:r>
              <a:rPr lang="en-US" cap="all" dirty="0" err="1" smtClean="0"/>
              <a:t>maria</a:t>
            </a:r>
            <a:r>
              <a:rPr lang="en-US" cap="all" dirty="0" smtClean="0"/>
              <a:t> different </a:t>
            </a:r>
            <a:r>
              <a:rPr lang="en-US" cap="all" dirty="0"/>
              <a:t>from a cleaning company? Why should I choose </a:t>
            </a:r>
            <a:r>
              <a:rPr lang="en-US" cap="all" dirty="0" err="1" smtClean="0"/>
              <a:t>maria</a:t>
            </a:r>
            <a:r>
              <a:rPr lang="en-US" cap="all" dirty="0" smtClean="0"/>
              <a:t> </a:t>
            </a:r>
            <a:r>
              <a:rPr lang="en-US" cap="all" dirty="0" err="1" smtClean="0"/>
              <a:t>maria</a:t>
            </a:r>
            <a:r>
              <a:rPr lang="en-US" cap="all" dirty="0" smtClean="0"/>
              <a:t>?</a:t>
            </a:r>
            <a:endParaRPr lang="en-US" cap="all" dirty="0"/>
          </a:p>
        </p:txBody>
      </p:sp>
    </p:spTree>
    <p:extLst>
      <p:ext uri="{BB962C8B-B14F-4D97-AF65-F5344CB8AC3E}">
        <p14:creationId xmlns:p14="http://schemas.microsoft.com/office/powerpoint/2010/main" val="181477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724" y="0"/>
            <a:ext cx="10515600" cy="1325563"/>
          </a:xfrm>
        </p:spPr>
        <p:txBody>
          <a:bodyPr/>
          <a:lstStyle/>
          <a:p>
            <a:r>
              <a:rPr lang="en-US" dirty="0" smtClean="0"/>
              <a:t>FAQ: GENERAL</a:t>
            </a:r>
            <a:endParaRPr lang="en-US" dirty="0"/>
          </a:p>
        </p:txBody>
      </p:sp>
      <p:sp>
        <p:nvSpPr>
          <p:cNvPr id="3" name="Content Placeholder 2"/>
          <p:cNvSpPr>
            <a:spLocks noGrp="1"/>
          </p:cNvSpPr>
          <p:nvPr>
            <p:ph idx="1"/>
          </p:nvPr>
        </p:nvSpPr>
        <p:spPr>
          <a:xfrm>
            <a:off x="720969" y="1098794"/>
            <a:ext cx="10515600" cy="4926868"/>
          </a:xfrm>
        </p:spPr>
        <p:txBody>
          <a:bodyPr>
            <a:noAutofit/>
          </a:bodyPr>
          <a:lstStyle/>
          <a:p>
            <a:r>
              <a:rPr lang="en-US" sz="2400" b="1" cap="all" dirty="0"/>
              <a:t>Q: What is </a:t>
            </a:r>
            <a:r>
              <a:rPr lang="en-US" sz="2400" b="1" cap="all" dirty="0" smtClean="0"/>
              <a:t>MARIA </a:t>
            </a:r>
            <a:r>
              <a:rPr lang="en-US" sz="2400" b="1" cap="all" dirty="0" err="1" smtClean="0"/>
              <a:t>MARIA</a:t>
            </a:r>
            <a:r>
              <a:rPr lang="en-US" sz="2400" b="1" cap="all" dirty="0" smtClean="0"/>
              <a:t>?</a:t>
            </a:r>
            <a:endParaRPr lang="en-US" sz="2400" b="1" cap="all" dirty="0"/>
          </a:p>
          <a:p>
            <a:r>
              <a:rPr lang="en-US" sz="2400" b="1" dirty="0"/>
              <a:t>A:</a:t>
            </a:r>
            <a:r>
              <a:rPr lang="en-US" sz="2400" dirty="0"/>
              <a:t> </a:t>
            </a:r>
            <a:r>
              <a:rPr lang="en-US" sz="2400" dirty="0" smtClean="0"/>
              <a:t>MARIA </a:t>
            </a:r>
            <a:r>
              <a:rPr lang="en-US" sz="2400" dirty="0" err="1" smtClean="0"/>
              <a:t>MARIA</a:t>
            </a:r>
            <a:r>
              <a:rPr lang="en-US" sz="2400" dirty="0" smtClean="0"/>
              <a:t> is the most reliable cleaning services company in UAE </a:t>
            </a:r>
            <a:r>
              <a:rPr lang="en-US" sz="2400" dirty="0"/>
              <a:t>that </a:t>
            </a:r>
            <a:r>
              <a:rPr lang="en-US" sz="2400" dirty="0" smtClean="0"/>
              <a:t>provides professional </a:t>
            </a:r>
            <a:r>
              <a:rPr lang="en-US" sz="2400" dirty="0"/>
              <a:t>and top-rated cleaning </a:t>
            </a:r>
            <a:r>
              <a:rPr lang="en-US" sz="2400" dirty="0" smtClean="0"/>
              <a:t>services to people </a:t>
            </a:r>
            <a:r>
              <a:rPr lang="en-US" sz="2400" dirty="0"/>
              <a:t>looking for cleaning services. We are currently operating in the </a:t>
            </a:r>
            <a:r>
              <a:rPr lang="en-US" sz="2400" dirty="0" smtClean="0"/>
              <a:t>UAE. </a:t>
            </a:r>
            <a:r>
              <a:rPr lang="en-US" sz="2400" dirty="0"/>
              <a:t>In other words, we are a leisure time improver by giving you all your free time back while our maids take care of your house cleaning. We believe that everyone has the right to find a trusted cleaner in less than 1 minute, hassle-free! And all it takes is the followings:</a:t>
            </a:r>
            <a:br>
              <a:rPr lang="en-US" sz="2400" dirty="0"/>
            </a:br>
            <a:r>
              <a:rPr lang="en-US" sz="2400" dirty="0"/>
              <a:t/>
            </a:r>
            <a:br>
              <a:rPr lang="en-US" sz="2400" dirty="0"/>
            </a:br>
            <a:r>
              <a:rPr lang="en-US" sz="2400" dirty="0"/>
              <a:t>- Specify your cleaning details</a:t>
            </a:r>
            <a:br>
              <a:rPr lang="en-US" sz="2400" dirty="0"/>
            </a:br>
            <a:r>
              <a:rPr lang="en-US" sz="2400" dirty="0"/>
              <a:t>- Select the preferred date and time</a:t>
            </a:r>
            <a:br>
              <a:rPr lang="en-US" sz="2400" dirty="0"/>
            </a:br>
            <a:r>
              <a:rPr lang="en-US" sz="2400" dirty="0"/>
              <a:t>- Enter your contact and address details.</a:t>
            </a:r>
            <a:br>
              <a:rPr lang="en-US" sz="2400" dirty="0"/>
            </a:br>
            <a:r>
              <a:rPr lang="en-US" sz="2400" dirty="0"/>
              <a:t>- Pay via credit card or cash depending on your preference</a:t>
            </a:r>
            <a:br>
              <a:rPr lang="en-US" sz="2400" dirty="0"/>
            </a:br>
            <a:r>
              <a:rPr lang="en-US" sz="2400" dirty="0"/>
              <a:t>- Enjoy your free time</a:t>
            </a:r>
          </a:p>
          <a:p>
            <a:endParaRPr lang="en-US" sz="2400" dirty="0"/>
          </a:p>
        </p:txBody>
      </p:sp>
    </p:spTree>
    <p:extLst>
      <p:ext uri="{BB962C8B-B14F-4D97-AF65-F5344CB8AC3E}">
        <p14:creationId xmlns:p14="http://schemas.microsoft.com/office/powerpoint/2010/main" val="385273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 GENERAL</a:t>
            </a:r>
            <a:endParaRPr lang="en-US" dirty="0"/>
          </a:p>
        </p:txBody>
      </p:sp>
      <p:sp>
        <p:nvSpPr>
          <p:cNvPr id="3" name="Content Placeholder 2"/>
          <p:cNvSpPr>
            <a:spLocks noGrp="1"/>
          </p:cNvSpPr>
          <p:nvPr>
            <p:ph idx="1"/>
          </p:nvPr>
        </p:nvSpPr>
        <p:spPr/>
        <p:txBody>
          <a:bodyPr>
            <a:normAutofit/>
          </a:bodyPr>
          <a:lstStyle/>
          <a:p>
            <a:r>
              <a:rPr lang="en-US" b="1" cap="all" dirty="0"/>
              <a:t>Q: How can I book a cleaning session?</a:t>
            </a:r>
          </a:p>
          <a:p>
            <a:r>
              <a:rPr lang="en-US" b="1" dirty="0"/>
              <a:t>A:</a:t>
            </a:r>
            <a:r>
              <a:rPr lang="en-US" dirty="0"/>
              <a:t> There are 3 easy ways to book a cleaning session with </a:t>
            </a:r>
            <a:r>
              <a:rPr lang="en-US" dirty="0" smtClean="0"/>
              <a:t>Maria </a:t>
            </a:r>
            <a:r>
              <a:rPr lang="en-US" dirty="0" err="1" smtClean="0"/>
              <a:t>Maria</a:t>
            </a:r>
            <a:r>
              <a:rPr lang="en-US" dirty="0" smtClean="0"/>
              <a:t>:</a:t>
            </a:r>
            <a:r>
              <a:rPr lang="en-US" dirty="0"/>
              <a:t/>
            </a:r>
            <a:br>
              <a:rPr lang="en-US" dirty="0"/>
            </a:br>
            <a:r>
              <a:rPr lang="en-US" dirty="0"/>
              <a:t/>
            </a:r>
            <a:br>
              <a:rPr lang="en-US" dirty="0"/>
            </a:br>
            <a:r>
              <a:rPr lang="en-US" dirty="0"/>
              <a:t>1. Click here to book via our website. It only takes a few clicks to book a top-rated </a:t>
            </a:r>
            <a:r>
              <a:rPr lang="en-US" dirty="0" smtClean="0"/>
              <a:t>Maria </a:t>
            </a:r>
            <a:r>
              <a:rPr lang="en-US" dirty="0" err="1" smtClean="0"/>
              <a:t>Maria</a:t>
            </a:r>
            <a:r>
              <a:rPr lang="en-US" dirty="0" smtClean="0"/>
              <a:t> </a:t>
            </a:r>
            <a:r>
              <a:rPr lang="en-US" dirty="0"/>
              <a:t>maid.</a:t>
            </a:r>
            <a:br>
              <a:rPr lang="en-US" dirty="0"/>
            </a:br>
            <a:r>
              <a:rPr lang="en-US" dirty="0"/>
              <a:t>2. Download our IOS or Android mobile applications and book your cleaning in 60 seconds.</a:t>
            </a:r>
            <a:br>
              <a:rPr lang="en-US" dirty="0"/>
            </a:br>
            <a:r>
              <a:rPr lang="en-US" dirty="0"/>
              <a:t>3. Call our hotline at </a:t>
            </a:r>
            <a:r>
              <a:rPr lang="en-US" b="1" dirty="0" smtClean="0"/>
              <a:t>800-MARIA (62742) </a:t>
            </a:r>
            <a:r>
              <a:rPr lang="en-US" dirty="0"/>
              <a:t>and talk to one of our awesome customer support team members.</a:t>
            </a:r>
          </a:p>
          <a:p>
            <a:endParaRPr lang="en-US" dirty="0"/>
          </a:p>
        </p:txBody>
      </p:sp>
    </p:spTree>
    <p:extLst>
      <p:ext uri="{BB962C8B-B14F-4D97-AF65-F5344CB8AC3E}">
        <p14:creationId xmlns:p14="http://schemas.microsoft.com/office/powerpoint/2010/main" val="1145018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 GENERAL</a:t>
            </a:r>
          </a:p>
        </p:txBody>
      </p:sp>
      <p:sp>
        <p:nvSpPr>
          <p:cNvPr id="3" name="Content Placeholder 2"/>
          <p:cNvSpPr>
            <a:spLocks noGrp="1"/>
          </p:cNvSpPr>
          <p:nvPr>
            <p:ph idx="1"/>
          </p:nvPr>
        </p:nvSpPr>
        <p:spPr/>
        <p:txBody>
          <a:bodyPr/>
          <a:lstStyle/>
          <a:p>
            <a:r>
              <a:rPr lang="en-US" b="1" cap="all" dirty="0"/>
              <a:t>Q: How do I create an account?</a:t>
            </a:r>
          </a:p>
          <a:p>
            <a:r>
              <a:rPr lang="en-US" b="1" dirty="0"/>
              <a:t>A:</a:t>
            </a:r>
            <a:r>
              <a:rPr lang="en-US" dirty="0"/>
              <a:t> If you don't have a </a:t>
            </a:r>
            <a:r>
              <a:rPr lang="en-US" dirty="0" smtClean="0"/>
              <a:t>Maria </a:t>
            </a:r>
            <a:r>
              <a:rPr lang="en-US" dirty="0" err="1" smtClean="0"/>
              <a:t>Maria</a:t>
            </a:r>
            <a:r>
              <a:rPr lang="en-US" dirty="0" smtClean="0"/>
              <a:t> account </a:t>
            </a:r>
            <a:r>
              <a:rPr lang="en-US" dirty="0"/>
              <a:t>yet, go to </a:t>
            </a:r>
            <a:r>
              <a:rPr lang="en-US" dirty="0" smtClean="0"/>
              <a:t>mariamaria.com </a:t>
            </a:r>
            <a:r>
              <a:rPr lang="en-US" dirty="0"/>
              <a:t>home page and click on "Log in" button. Alternatively, you click on Book Now button and you will be asked to sign in at the address details page.</a:t>
            </a:r>
            <a:br>
              <a:rPr lang="en-US" dirty="0"/>
            </a:br>
            <a:r>
              <a:rPr lang="en-US" dirty="0"/>
              <a:t/>
            </a:r>
            <a:br>
              <a:rPr lang="en-US" dirty="0"/>
            </a:br>
            <a:r>
              <a:rPr lang="en-US" dirty="0"/>
              <a:t>You can sign up using your Facebook account or email address. Signing up and creating a </a:t>
            </a:r>
            <a:r>
              <a:rPr lang="en-US" dirty="0" smtClean="0"/>
              <a:t>Maria </a:t>
            </a:r>
            <a:r>
              <a:rPr lang="en-US" dirty="0" err="1" smtClean="0"/>
              <a:t>Maria</a:t>
            </a:r>
            <a:r>
              <a:rPr lang="en-US" dirty="0" smtClean="0"/>
              <a:t> account </a:t>
            </a:r>
            <a:r>
              <a:rPr lang="en-US" dirty="0"/>
              <a:t>is free.</a:t>
            </a:r>
          </a:p>
          <a:p>
            <a:endParaRPr lang="en-US" dirty="0"/>
          </a:p>
        </p:txBody>
      </p:sp>
    </p:spTree>
    <p:extLst>
      <p:ext uri="{BB962C8B-B14F-4D97-AF65-F5344CB8AC3E}">
        <p14:creationId xmlns:p14="http://schemas.microsoft.com/office/powerpoint/2010/main" val="1825000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 GENERAL</a:t>
            </a:r>
          </a:p>
        </p:txBody>
      </p:sp>
      <p:sp>
        <p:nvSpPr>
          <p:cNvPr id="3" name="Content Placeholder 2"/>
          <p:cNvSpPr>
            <a:spLocks noGrp="1"/>
          </p:cNvSpPr>
          <p:nvPr>
            <p:ph idx="1"/>
          </p:nvPr>
        </p:nvSpPr>
        <p:spPr/>
        <p:txBody>
          <a:bodyPr>
            <a:normAutofit fontScale="92500" lnSpcReduction="10000"/>
          </a:bodyPr>
          <a:lstStyle/>
          <a:p>
            <a:r>
              <a:rPr lang="en-US" b="1" cap="all" dirty="0"/>
              <a:t>Q: Can I change my account details like my address, name and password?</a:t>
            </a:r>
          </a:p>
          <a:p>
            <a:r>
              <a:rPr lang="en-US" b="1" dirty="0"/>
              <a:t>A:</a:t>
            </a:r>
            <a:r>
              <a:rPr lang="en-US" dirty="0"/>
              <a:t> Yes, you can change your account details at any stage. All you have to do is logging in to your account and clicking on the tab "My Account" -&gt; "My Details".</a:t>
            </a:r>
          </a:p>
          <a:p>
            <a:r>
              <a:rPr lang="en-US" b="1" cap="all" dirty="0"/>
              <a:t>Q: How can I retrieve my password if I have forgotten?</a:t>
            </a:r>
          </a:p>
          <a:p>
            <a:r>
              <a:rPr lang="en-US" b="1" dirty="0"/>
              <a:t>A:</a:t>
            </a:r>
            <a:r>
              <a:rPr lang="en-US" dirty="0"/>
              <a:t> If you forgot your password, you can regain your access to your account following these steps:</a:t>
            </a:r>
            <a:br>
              <a:rPr lang="en-US" dirty="0"/>
            </a:br>
            <a:r>
              <a:rPr lang="en-US" dirty="0"/>
              <a:t>1. Click "Login" button at the top of </a:t>
            </a:r>
            <a:r>
              <a:rPr lang="en-US" dirty="0" smtClean="0"/>
              <a:t>the main page.</a:t>
            </a:r>
            <a:r>
              <a:rPr lang="en-US" dirty="0"/>
              <a:t/>
            </a:r>
            <a:br>
              <a:rPr lang="en-US" dirty="0"/>
            </a:br>
            <a:r>
              <a:rPr lang="en-US" dirty="0"/>
              <a:t>2. Click "Forgot password?" text.</a:t>
            </a:r>
            <a:br>
              <a:rPr lang="en-US" dirty="0"/>
            </a:br>
            <a:r>
              <a:rPr lang="en-US" dirty="0"/>
              <a:t>3. Enter your email address associated with your account and click "Reset my password" button.</a:t>
            </a:r>
          </a:p>
          <a:p>
            <a:endParaRPr lang="en-US" dirty="0"/>
          </a:p>
        </p:txBody>
      </p:sp>
    </p:spTree>
    <p:extLst>
      <p:ext uri="{BB962C8B-B14F-4D97-AF65-F5344CB8AC3E}">
        <p14:creationId xmlns:p14="http://schemas.microsoft.com/office/powerpoint/2010/main" val="285098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 GENERAL</a:t>
            </a:r>
          </a:p>
        </p:txBody>
      </p:sp>
      <p:sp>
        <p:nvSpPr>
          <p:cNvPr id="3" name="Content Placeholder 2"/>
          <p:cNvSpPr>
            <a:spLocks noGrp="1"/>
          </p:cNvSpPr>
          <p:nvPr>
            <p:ph idx="1"/>
          </p:nvPr>
        </p:nvSpPr>
        <p:spPr/>
        <p:txBody>
          <a:bodyPr>
            <a:normAutofit fontScale="85000" lnSpcReduction="20000"/>
          </a:bodyPr>
          <a:lstStyle/>
          <a:p>
            <a:r>
              <a:rPr lang="en-US" b="1" cap="all" dirty="0"/>
              <a:t>Q: How do I contact </a:t>
            </a:r>
            <a:r>
              <a:rPr lang="en-US" b="1" cap="all" dirty="0" smtClean="0"/>
              <a:t>MARIA </a:t>
            </a:r>
            <a:r>
              <a:rPr lang="en-US" b="1" cap="all" dirty="0" err="1" smtClean="0"/>
              <a:t>MARIA</a:t>
            </a:r>
            <a:r>
              <a:rPr lang="en-US" b="1" cap="all" dirty="0" smtClean="0"/>
              <a:t>?</a:t>
            </a:r>
            <a:endParaRPr lang="en-US" b="1" cap="all" dirty="0"/>
          </a:p>
          <a:p>
            <a:r>
              <a:rPr lang="en-US" b="1" dirty="0"/>
              <a:t>A:</a:t>
            </a:r>
            <a:r>
              <a:rPr lang="en-US" dirty="0"/>
              <a:t> You can use our live chat platform, email address or phone number to contact us. When you provide more details, we can help you faster and better. Our target is respond you within minutes especially for urgent subjects.</a:t>
            </a:r>
          </a:p>
          <a:p>
            <a:r>
              <a:rPr lang="en-US" b="1" cap="all" dirty="0"/>
              <a:t>Q: Where does </a:t>
            </a:r>
            <a:r>
              <a:rPr lang="en-US" b="1" cap="all" dirty="0" smtClean="0"/>
              <a:t>MARIA </a:t>
            </a:r>
            <a:r>
              <a:rPr lang="en-US" b="1" cap="all" dirty="0" err="1" smtClean="0"/>
              <a:t>MARIA</a:t>
            </a:r>
            <a:r>
              <a:rPr lang="en-US" b="1" cap="all" dirty="0" smtClean="0"/>
              <a:t> work</a:t>
            </a:r>
            <a:r>
              <a:rPr lang="en-US" b="1" cap="all" dirty="0"/>
              <a:t>?</a:t>
            </a:r>
          </a:p>
          <a:p>
            <a:r>
              <a:rPr lang="en-US" b="1" dirty="0"/>
              <a:t>A:</a:t>
            </a:r>
            <a:r>
              <a:rPr lang="en-US" dirty="0"/>
              <a:t> </a:t>
            </a:r>
            <a:r>
              <a:rPr lang="en-US" dirty="0" smtClean="0"/>
              <a:t>MARIA </a:t>
            </a:r>
            <a:r>
              <a:rPr lang="en-US" dirty="0" err="1" smtClean="0"/>
              <a:t>MARIA</a:t>
            </a:r>
            <a:r>
              <a:rPr lang="en-US" dirty="0" smtClean="0"/>
              <a:t> is </a:t>
            </a:r>
            <a:r>
              <a:rPr lang="en-US" dirty="0"/>
              <a:t>available </a:t>
            </a:r>
            <a:r>
              <a:rPr lang="en-US" dirty="0" smtClean="0"/>
              <a:t>in Dubai in United </a:t>
            </a:r>
            <a:r>
              <a:rPr lang="en-US" dirty="0"/>
              <a:t>Arab </a:t>
            </a:r>
            <a:r>
              <a:rPr lang="en-US" dirty="0" smtClean="0"/>
              <a:t>Emirates. </a:t>
            </a:r>
            <a:r>
              <a:rPr lang="en-US" dirty="0"/>
              <a:t>We are rapidly expanding our service to more cities and countries.</a:t>
            </a:r>
          </a:p>
          <a:p>
            <a:r>
              <a:rPr lang="en-US" b="1" cap="all" dirty="0"/>
              <a:t>Q: What is </a:t>
            </a:r>
            <a:r>
              <a:rPr lang="en-US" b="1" cap="all" dirty="0" smtClean="0"/>
              <a:t>MARIA MARIA's </a:t>
            </a:r>
            <a:r>
              <a:rPr lang="en-US" b="1" cap="all" dirty="0"/>
              <a:t>phone number?</a:t>
            </a:r>
          </a:p>
          <a:p>
            <a:r>
              <a:rPr lang="en-US" b="1" dirty="0"/>
              <a:t>A:</a:t>
            </a:r>
            <a:r>
              <a:rPr lang="en-US" dirty="0"/>
              <a:t> You can easily contact us via our toll-free phone number: </a:t>
            </a:r>
            <a:r>
              <a:rPr lang="en-US" b="1" dirty="0"/>
              <a:t>800-MARIA (62742</a:t>
            </a:r>
            <a:r>
              <a:rPr lang="en-US" b="1" dirty="0" smtClean="0"/>
              <a:t>)</a:t>
            </a:r>
            <a:r>
              <a:rPr lang="en-US" dirty="0" smtClean="0"/>
              <a:t>. </a:t>
            </a:r>
            <a:r>
              <a:rPr lang="en-US" dirty="0"/>
              <a:t>Our customer service team works hard to provide you with the best experience.</a:t>
            </a:r>
            <a:br>
              <a:rPr lang="en-US" dirty="0"/>
            </a:br>
            <a:r>
              <a:rPr lang="en-US" dirty="0"/>
              <a:t/>
            </a:r>
            <a:br>
              <a:rPr lang="en-US" dirty="0"/>
            </a:br>
            <a:r>
              <a:rPr lang="en-US" dirty="0"/>
              <a:t>You can also contact us via email or live chat. Our email address is </a:t>
            </a:r>
            <a:r>
              <a:rPr lang="en-US" dirty="0" smtClean="0"/>
              <a:t>WeCare@mariamaria.com</a:t>
            </a:r>
            <a:endParaRPr lang="en-US" dirty="0"/>
          </a:p>
          <a:p>
            <a:endParaRPr lang="en-US" dirty="0"/>
          </a:p>
        </p:txBody>
      </p:sp>
    </p:spTree>
    <p:extLst>
      <p:ext uri="{BB962C8B-B14F-4D97-AF65-F5344CB8AC3E}">
        <p14:creationId xmlns:p14="http://schemas.microsoft.com/office/powerpoint/2010/main" val="2577756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 GENERAL</a:t>
            </a:r>
          </a:p>
        </p:txBody>
      </p:sp>
      <p:sp>
        <p:nvSpPr>
          <p:cNvPr id="3" name="Content Placeholder 2"/>
          <p:cNvSpPr>
            <a:spLocks noGrp="1"/>
          </p:cNvSpPr>
          <p:nvPr>
            <p:ph idx="1"/>
          </p:nvPr>
        </p:nvSpPr>
        <p:spPr/>
        <p:txBody>
          <a:bodyPr>
            <a:normAutofit fontScale="92500" lnSpcReduction="10000"/>
          </a:bodyPr>
          <a:lstStyle/>
          <a:p>
            <a:r>
              <a:rPr lang="en-US" b="1" cap="all" dirty="0"/>
              <a:t>Q: How is </a:t>
            </a:r>
            <a:r>
              <a:rPr lang="en-US" b="1" cap="all" dirty="0" smtClean="0"/>
              <a:t>MARIA </a:t>
            </a:r>
            <a:r>
              <a:rPr lang="en-US" b="1" cap="all" dirty="0" err="1" smtClean="0"/>
              <a:t>MARIA</a:t>
            </a:r>
            <a:r>
              <a:rPr lang="en-US" b="1" cap="all" dirty="0" smtClean="0"/>
              <a:t> different </a:t>
            </a:r>
            <a:r>
              <a:rPr lang="en-US" b="1" cap="all" dirty="0"/>
              <a:t>from a cleaning company? Why should I choose </a:t>
            </a:r>
            <a:r>
              <a:rPr lang="en-US" b="1" cap="all" dirty="0" smtClean="0"/>
              <a:t>MARIA </a:t>
            </a:r>
            <a:r>
              <a:rPr lang="en-US" b="1" cap="all" dirty="0" err="1" smtClean="0"/>
              <a:t>MARIA</a:t>
            </a:r>
            <a:r>
              <a:rPr lang="en-US" b="1" cap="all" dirty="0" smtClean="0"/>
              <a:t>?</a:t>
            </a:r>
            <a:endParaRPr lang="en-US" b="1" cap="all" dirty="0"/>
          </a:p>
          <a:p>
            <a:r>
              <a:rPr lang="en-US" b="1" dirty="0"/>
              <a:t>A:</a:t>
            </a:r>
            <a:r>
              <a:rPr lang="en-US" dirty="0"/>
              <a:t> The </a:t>
            </a:r>
            <a:r>
              <a:rPr lang="en-US" dirty="0" smtClean="0"/>
              <a:t>MARIA </a:t>
            </a:r>
            <a:r>
              <a:rPr lang="en-US" dirty="0" err="1" smtClean="0"/>
              <a:t>MARIA</a:t>
            </a:r>
            <a:r>
              <a:rPr lang="en-US" dirty="0" smtClean="0"/>
              <a:t> </a:t>
            </a:r>
            <a:r>
              <a:rPr lang="en-US" dirty="0"/>
              <a:t>experience promises to provide you with the best cleaners in Dubai, same day availability, same cleaner for the weekly bookings and flexible payment options via credit card or cash. Our customer service team is trained to give a topnotch experience to our customers and we have a satisfaction-guaranteed service. Apart from being the leading online platform that connects top-rated maids with people looking for the best cleaning services, our hourly rates are transparent without any hidden costs. You don't have to wait for quotes anymore. We work hard to be a customer-centric company, offering a world-class, reliable service through a hassle-free booking process.</a:t>
            </a:r>
          </a:p>
          <a:p>
            <a:endParaRPr lang="en-US" dirty="0"/>
          </a:p>
        </p:txBody>
      </p:sp>
    </p:spTree>
    <p:extLst>
      <p:ext uri="{BB962C8B-B14F-4D97-AF65-F5344CB8AC3E}">
        <p14:creationId xmlns:p14="http://schemas.microsoft.com/office/powerpoint/2010/main" val="3348146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FAQ: BOOKING</a:t>
            </a:r>
            <a:endParaRPr lang="en-US" b="1" dirty="0"/>
          </a:p>
        </p:txBody>
      </p:sp>
      <p:sp>
        <p:nvSpPr>
          <p:cNvPr id="3" name="Content Placeholder 2"/>
          <p:cNvSpPr>
            <a:spLocks noGrp="1"/>
          </p:cNvSpPr>
          <p:nvPr>
            <p:ph idx="1"/>
          </p:nvPr>
        </p:nvSpPr>
        <p:spPr/>
        <p:txBody>
          <a:bodyPr>
            <a:normAutofit lnSpcReduction="10000"/>
          </a:bodyPr>
          <a:lstStyle/>
          <a:p>
            <a:r>
              <a:rPr lang="en-US" cap="all" dirty="0" smtClean="0"/>
              <a:t>What </a:t>
            </a:r>
            <a:r>
              <a:rPr lang="en-US" cap="all" dirty="0"/>
              <a:t>happens after I make my reservation?</a:t>
            </a:r>
          </a:p>
          <a:p>
            <a:r>
              <a:rPr lang="en-US" cap="all" dirty="0"/>
              <a:t>How many hours should I book?</a:t>
            </a:r>
          </a:p>
          <a:p>
            <a:r>
              <a:rPr lang="en-US" cap="all" dirty="0"/>
              <a:t>How do I make a booking?</a:t>
            </a:r>
          </a:p>
          <a:p>
            <a:r>
              <a:rPr lang="en-US" cap="all" dirty="0"/>
              <a:t>Do you serve on Fridays?</a:t>
            </a:r>
          </a:p>
          <a:p>
            <a:r>
              <a:rPr lang="en-US" cap="all" dirty="0"/>
              <a:t>What if my cleaning schedule falls on a holiday?</a:t>
            </a:r>
          </a:p>
          <a:p>
            <a:r>
              <a:rPr lang="en-US" cap="all" dirty="0"/>
              <a:t>Do you have a cancellation policy?</a:t>
            </a:r>
          </a:p>
          <a:p>
            <a:r>
              <a:rPr lang="en-US" cap="all" dirty="0"/>
              <a:t>What should I do if I need to reschedule my booking?</a:t>
            </a:r>
          </a:p>
          <a:p>
            <a:r>
              <a:rPr lang="en-US" cap="all" dirty="0"/>
              <a:t>What happens if I am not satisfied with the result?</a:t>
            </a:r>
          </a:p>
          <a:p>
            <a:r>
              <a:rPr lang="en-US" cap="all" dirty="0"/>
              <a:t>What is your damage policy</a:t>
            </a:r>
            <a:r>
              <a:rPr lang="en-US" cap="all" dirty="0" smtClean="0"/>
              <a:t>?</a:t>
            </a:r>
            <a:endParaRPr lang="en-US" cap="all" dirty="0"/>
          </a:p>
        </p:txBody>
      </p:sp>
    </p:spTree>
    <p:extLst>
      <p:ext uri="{BB962C8B-B14F-4D97-AF65-F5344CB8AC3E}">
        <p14:creationId xmlns:p14="http://schemas.microsoft.com/office/powerpoint/2010/main" val="3643793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38" y="142387"/>
            <a:ext cx="10515600" cy="830629"/>
          </a:xfrm>
        </p:spPr>
        <p:txBody>
          <a:bodyPr>
            <a:normAutofit/>
          </a:bodyPr>
          <a:lstStyle/>
          <a:p>
            <a:r>
              <a:rPr lang="en-US" sz="3600" b="1" dirty="0" smtClean="0"/>
              <a:t>Why Maria </a:t>
            </a:r>
            <a:r>
              <a:rPr lang="en-US" sz="3600" b="1" dirty="0" err="1" smtClean="0"/>
              <a:t>Maria</a:t>
            </a:r>
            <a:endParaRPr lang="en-US" sz="3600" dirty="0"/>
          </a:p>
        </p:txBody>
      </p:sp>
      <p:sp>
        <p:nvSpPr>
          <p:cNvPr id="3" name="Content Placeholder 2"/>
          <p:cNvSpPr>
            <a:spLocks noGrp="1"/>
          </p:cNvSpPr>
          <p:nvPr>
            <p:ph idx="1"/>
          </p:nvPr>
        </p:nvSpPr>
        <p:spPr>
          <a:xfrm>
            <a:off x="0" y="1172307"/>
            <a:ext cx="11019692" cy="5591907"/>
          </a:xfrm>
        </p:spPr>
        <p:txBody>
          <a:bodyPr>
            <a:normAutofit/>
          </a:bodyPr>
          <a:lstStyle/>
          <a:p>
            <a:pPr marL="0" indent="0">
              <a:buNone/>
            </a:pPr>
            <a:r>
              <a:rPr lang="en-US" dirty="0" smtClean="0"/>
              <a:t>Affordable</a:t>
            </a:r>
          </a:p>
          <a:p>
            <a:pPr lvl="1"/>
            <a:r>
              <a:rPr lang="en-US" dirty="0" smtClean="0"/>
              <a:t>35 </a:t>
            </a:r>
            <a:r>
              <a:rPr lang="en-US" dirty="0" err="1" smtClean="0"/>
              <a:t>aed</a:t>
            </a:r>
            <a:r>
              <a:rPr lang="en-US" dirty="0" smtClean="0"/>
              <a:t> per hour</a:t>
            </a:r>
          </a:p>
          <a:p>
            <a:pPr lvl="1"/>
            <a:r>
              <a:rPr lang="en-US" dirty="0" smtClean="0"/>
              <a:t>No </a:t>
            </a:r>
            <a:r>
              <a:rPr lang="en-US" dirty="0"/>
              <a:t>additional charges or hidden costs. You only pay for what you ordered</a:t>
            </a:r>
            <a:r>
              <a:rPr lang="en-US" dirty="0" smtClean="0"/>
              <a:t>!</a:t>
            </a:r>
          </a:p>
          <a:p>
            <a:pPr lvl="1"/>
            <a:r>
              <a:rPr lang="en-US" dirty="0" smtClean="0"/>
              <a:t>Call us for start-up offers</a:t>
            </a:r>
          </a:p>
          <a:p>
            <a:pPr lvl="1"/>
            <a:r>
              <a:rPr lang="en-US" dirty="0"/>
              <a:t>Weekly and monthly packages</a:t>
            </a:r>
          </a:p>
          <a:p>
            <a:pPr lvl="1"/>
            <a:endParaRPr lang="en-US" dirty="0"/>
          </a:p>
          <a:p>
            <a:pPr marL="0" indent="0">
              <a:buNone/>
            </a:pPr>
            <a:r>
              <a:rPr lang="en-US" dirty="0" smtClean="0"/>
              <a:t>Convenience</a:t>
            </a:r>
          </a:p>
          <a:p>
            <a:pPr lvl="1"/>
            <a:r>
              <a:rPr lang="en-US" dirty="0" smtClean="0"/>
              <a:t>Dedicated same cleaner for weekly bookings</a:t>
            </a:r>
          </a:p>
          <a:p>
            <a:pPr lvl="1"/>
            <a:r>
              <a:rPr lang="en-US" dirty="0" smtClean="0"/>
              <a:t>Superior Customer service hot line</a:t>
            </a:r>
          </a:p>
          <a:p>
            <a:pPr lvl="1"/>
            <a:r>
              <a:rPr lang="en-US" dirty="0"/>
              <a:t>Backup maids in case of absence, sickness or </a:t>
            </a:r>
            <a:r>
              <a:rPr lang="en-US" dirty="0" smtClean="0"/>
              <a:t>holidays</a:t>
            </a:r>
          </a:p>
          <a:p>
            <a:pPr lvl="1"/>
            <a:r>
              <a:rPr lang="en-US" dirty="0"/>
              <a:t>Weekend </a:t>
            </a:r>
            <a:r>
              <a:rPr lang="en-US" dirty="0" smtClean="0"/>
              <a:t>Bookings</a:t>
            </a:r>
          </a:p>
          <a:p>
            <a:pPr lvl="1"/>
            <a:r>
              <a:rPr lang="en-US" dirty="0" smtClean="0"/>
              <a:t>Flexible </a:t>
            </a:r>
            <a:r>
              <a:rPr lang="en-US" dirty="0"/>
              <a:t>payment options via credit card or cash</a:t>
            </a:r>
          </a:p>
        </p:txBody>
      </p:sp>
    </p:spTree>
    <p:extLst>
      <p:ext uri="{BB962C8B-B14F-4D97-AF65-F5344CB8AC3E}">
        <p14:creationId xmlns:p14="http://schemas.microsoft.com/office/powerpoint/2010/main" val="336752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 BOOKING</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Booking</a:t>
            </a:r>
          </a:p>
          <a:p>
            <a:r>
              <a:rPr lang="en-US" b="1" cap="all" dirty="0"/>
              <a:t>Q: What happens after I make my reservation?</a:t>
            </a:r>
          </a:p>
          <a:p>
            <a:r>
              <a:rPr lang="en-US" b="1" dirty="0"/>
              <a:t>A:</a:t>
            </a:r>
            <a:r>
              <a:rPr lang="en-US" dirty="0"/>
              <a:t> It is quite straight-forward. As soon as you place your booking </a:t>
            </a:r>
            <a:r>
              <a:rPr lang="en-US" dirty="0" smtClean="0"/>
              <a:t>for Maria </a:t>
            </a:r>
            <a:r>
              <a:rPr lang="en-US" dirty="0" err="1" smtClean="0"/>
              <a:t>Maria</a:t>
            </a:r>
            <a:r>
              <a:rPr lang="en-US" dirty="0" smtClean="0"/>
              <a:t> </a:t>
            </a:r>
            <a:r>
              <a:rPr lang="en-US" dirty="0"/>
              <a:t>cleaning services, you will immediately receive an order confirmation by e-mail. For existing users and first-time users who choose to pay via credit card, the process is automated. You book your cleaning and wait to be served by a topnotch cleaning crew member. For the first-time users who choose to pay cash, we send a top-rated crew member once we get the order confirmation via phone. Our call center gives you a call to make sure we get the confirmation of your order details. We do our best to understand all your expectations and answer all possible questions you might have. Accordingly, our machine learning algorithm matches you with the perfect cleaning crew member</a:t>
            </a:r>
            <a:r>
              <a:rPr lang="en-US" dirty="0" smtClean="0"/>
              <a:t>.</a:t>
            </a:r>
            <a:endParaRPr lang="en-US" dirty="0"/>
          </a:p>
        </p:txBody>
      </p:sp>
    </p:spTree>
    <p:extLst>
      <p:ext uri="{BB962C8B-B14F-4D97-AF65-F5344CB8AC3E}">
        <p14:creationId xmlns:p14="http://schemas.microsoft.com/office/powerpoint/2010/main" val="4050252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170" y="107218"/>
            <a:ext cx="10515600" cy="1325563"/>
          </a:xfrm>
        </p:spPr>
        <p:txBody>
          <a:bodyPr/>
          <a:lstStyle/>
          <a:p>
            <a:r>
              <a:rPr lang="en-US" dirty="0"/>
              <a:t>FAQ: BOOKING</a:t>
            </a:r>
          </a:p>
        </p:txBody>
      </p:sp>
      <p:sp>
        <p:nvSpPr>
          <p:cNvPr id="3" name="Content Placeholder 2"/>
          <p:cNvSpPr>
            <a:spLocks noGrp="1"/>
          </p:cNvSpPr>
          <p:nvPr>
            <p:ph idx="1"/>
          </p:nvPr>
        </p:nvSpPr>
        <p:spPr>
          <a:xfrm>
            <a:off x="357553" y="1148861"/>
            <a:ext cx="11353801" cy="5175738"/>
          </a:xfrm>
        </p:spPr>
        <p:txBody>
          <a:bodyPr>
            <a:noAutofit/>
          </a:bodyPr>
          <a:lstStyle/>
          <a:p>
            <a:r>
              <a:rPr lang="en-US" sz="2000" b="1" cap="all" dirty="0"/>
              <a:t>Q: How many hours should I book?</a:t>
            </a:r>
          </a:p>
          <a:p>
            <a:r>
              <a:rPr lang="en-US" sz="2000" b="1" dirty="0"/>
              <a:t>A:</a:t>
            </a:r>
            <a:r>
              <a:rPr lang="en-US" sz="2000" dirty="0"/>
              <a:t> The duration of your cleaning service depends on the size of your house. Based on our years of experience with the mission of making your home shine, we have come up with the following scheme. However, depending on the scope of the job, the duration might differ.</a:t>
            </a:r>
          </a:p>
          <a:p>
            <a:r>
              <a:rPr lang="en-US" sz="2000" dirty="0"/>
              <a:t>Studio Apartment: 2 to 3 hours</a:t>
            </a:r>
          </a:p>
          <a:p>
            <a:r>
              <a:rPr lang="en-US" sz="2000" dirty="0"/>
              <a:t>1-Bedroom Apartment: 3 to </a:t>
            </a:r>
            <a:r>
              <a:rPr lang="en-US" sz="2000" dirty="0" smtClean="0"/>
              <a:t>4 </a:t>
            </a:r>
            <a:r>
              <a:rPr lang="en-US" sz="2000" dirty="0"/>
              <a:t>hours</a:t>
            </a:r>
          </a:p>
          <a:p>
            <a:r>
              <a:rPr lang="en-US" sz="2000" dirty="0"/>
              <a:t>2-Bedroom Apartment: </a:t>
            </a:r>
            <a:r>
              <a:rPr lang="en-US" sz="2000" dirty="0" smtClean="0"/>
              <a:t>4 </a:t>
            </a:r>
            <a:r>
              <a:rPr lang="en-US" sz="2000" dirty="0"/>
              <a:t>to </a:t>
            </a:r>
            <a:r>
              <a:rPr lang="en-US" sz="2000" dirty="0" smtClean="0"/>
              <a:t>5 </a:t>
            </a:r>
            <a:r>
              <a:rPr lang="en-US" sz="2000" dirty="0"/>
              <a:t>hours</a:t>
            </a:r>
          </a:p>
          <a:p>
            <a:r>
              <a:rPr lang="en-US" sz="2000" dirty="0"/>
              <a:t>3-Bedroom Apartment: </a:t>
            </a:r>
            <a:r>
              <a:rPr lang="en-US" sz="2000" dirty="0" smtClean="0"/>
              <a:t>5 </a:t>
            </a:r>
            <a:r>
              <a:rPr lang="en-US" sz="2000" dirty="0"/>
              <a:t>to </a:t>
            </a:r>
            <a:r>
              <a:rPr lang="en-US" sz="2000" dirty="0" smtClean="0"/>
              <a:t>6 </a:t>
            </a:r>
            <a:r>
              <a:rPr lang="en-US" sz="2000" dirty="0"/>
              <a:t>hours</a:t>
            </a:r>
          </a:p>
          <a:p>
            <a:r>
              <a:rPr lang="en-US" sz="2000" dirty="0"/>
              <a:t>Above list is an estimate based on our experience for similar sized places for general cleaning. We never want to disappoint you. We humbly suggest you to book a longer cleaning session if you have different cleaning needs than general cleaning. To elaborate on what we mean, a move-in, move-out cleaning, deep cleaning of certain areas with machinery, cleaning of hard-to-reach areas, excessive ironing or cleaning inside the fridge, cupboards and the oven would be thought as tasks that would take more time.</a:t>
            </a:r>
            <a:br>
              <a:rPr lang="en-US" sz="2000" dirty="0"/>
            </a:br>
            <a:r>
              <a:rPr lang="en-US" sz="2000" dirty="0"/>
              <a:t>If the cleaning crew member finishes earlier than how long you have booked her for, you would be expected to pay for the booked amount of time. You can always give us a heads up on which areas you would like us to focus on or any specific cleaning requirements in the cleaning instructions part</a:t>
            </a:r>
            <a:r>
              <a:rPr lang="en-US" sz="2000" dirty="0" smtClean="0"/>
              <a:t>.</a:t>
            </a:r>
            <a:endParaRPr lang="en-US" sz="2000" dirty="0"/>
          </a:p>
        </p:txBody>
      </p:sp>
    </p:spTree>
    <p:extLst>
      <p:ext uri="{BB962C8B-B14F-4D97-AF65-F5344CB8AC3E}">
        <p14:creationId xmlns:p14="http://schemas.microsoft.com/office/powerpoint/2010/main" val="1419161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5520"/>
            <a:ext cx="10515600" cy="1088536"/>
          </a:xfrm>
        </p:spPr>
        <p:txBody>
          <a:bodyPr/>
          <a:lstStyle/>
          <a:p>
            <a:r>
              <a:rPr lang="en-US" dirty="0"/>
              <a:t>FAQ: BOOKING</a:t>
            </a:r>
          </a:p>
        </p:txBody>
      </p:sp>
      <p:sp>
        <p:nvSpPr>
          <p:cNvPr id="3" name="Content Placeholder 2"/>
          <p:cNvSpPr>
            <a:spLocks noGrp="1"/>
          </p:cNvSpPr>
          <p:nvPr>
            <p:ph idx="1"/>
          </p:nvPr>
        </p:nvSpPr>
        <p:spPr>
          <a:xfrm>
            <a:off x="169985" y="1251193"/>
            <a:ext cx="10515600" cy="4876927"/>
          </a:xfrm>
        </p:spPr>
        <p:txBody>
          <a:bodyPr>
            <a:normAutofit fontScale="85000" lnSpcReduction="20000"/>
          </a:bodyPr>
          <a:lstStyle/>
          <a:p>
            <a:r>
              <a:rPr lang="en-US" b="1" cap="all" dirty="0" smtClean="0"/>
              <a:t>Q</a:t>
            </a:r>
            <a:r>
              <a:rPr lang="en-US" b="1" cap="all" dirty="0"/>
              <a:t>: Do you serve on Fridays?</a:t>
            </a:r>
          </a:p>
          <a:p>
            <a:r>
              <a:rPr lang="en-US" b="1" dirty="0"/>
              <a:t>A:</a:t>
            </a:r>
            <a:r>
              <a:rPr lang="en-US" dirty="0"/>
              <a:t> Yes! We are working on 7 days of the week, including Fridays. As we keep our offices open and pay our team members overtime, we charge an extra fee for Friday bookings.</a:t>
            </a:r>
          </a:p>
          <a:p>
            <a:r>
              <a:rPr lang="en-US" b="1" cap="all" dirty="0"/>
              <a:t>Q: What if my cleaning schedule falls on a holiday?</a:t>
            </a:r>
          </a:p>
          <a:p>
            <a:r>
              <a:rPr lang="en-US" b="1" dirty="0"/>
              <a:t>A:</a:t>
            </a:r>
            <a:r>
              <a:rPr lang="en-US" dirty="0"/>
              <a:t> We go above and beyond to provide you with a cleaning service even on holidays. If we are not able to serve you or have to replace your regular cleaning crew member, our team will get in touch with you 24 hours in advance to update you. </a:t>
            </a:r>
            <a:r>
              <a:rPr lang="en-US" dirty="0" smtClean="0"/>
              <a:t>We </a:t>
            </a:r>
            <a:r>
              <a:rPr lang="en-US" dirty="0"/>
              <a:t>charge an extra fee for </a:t>
            </a:r>
            <a:r>
              <a:rPr lang="en-US" dirty="0" smtClean="0"/>
              <a:t>Holiday </a:t>
            </a:r>
            <a:r>
              <a:rPr lang="en-US" dirty="0"/>
              <a:t>bookings.</a:t>
            </a:r>
          </a:p>
          <a:p>
            <a:r>
              <a:rPr lang="en-US" b="1" cap="all" dirty="0"/>
              <a:t>Q: Do you have a cancellation policy?</a:t>
            </a:r>
          </a:p>
          <a:p>
            <a:r>
              <a:rPr lang="en-US" b="1" dirty="0"/>
              <a:t>A:</a:t>
            </a:r>
            <a:r>
              <a:rPr lang="en-US" dirty="0"/>
              <a:t> We are flexible. You can cancel your booking with a 24-hour notice. You can reach out to us at </a:t>
            </a:r>
            <a:r>
              <a:rPr lang="en-US" dirty="0" smtClean="0"/>
              <a:t>wecare@mariamaria.com </a:t>
            </a:r>
            <a:r>
              <a:rPr lang="en-US" dirty="0"/>
              <a:t>or </a:t>
            </a:r>
            <a:r>
              <a:rPr lang="en-US" dirty="0" smtClean="0"/>
              <a:t>800-MARIAMARIA (62742) </a:t>
            </a:r>
            <a:r>
              <a:rPr lang="en-US" dirty="0"/>
              <a:t>at least 24 hours before your cleaning session is supposed to take place to update your booking details. If you would like to cancel or reschedule your booking within 24 hours of your booking’s start time, 50% of the booking fee will be charged</a:t>
            </a:r>
            <a:r>
              <a:rPr lang="en-US" dirty="0" smtClean="0"/>
              <a:t>.</a:t>
            </a:r>
            <a:endParaRPr lang="en-US" dirty="0"/>
          </a:p>
        </p:txBody>
      </p:sp>
    </p:spTree>
    <p:extLst>
      <p:ext uri="{BB962C8B-B14F-4D97-AF65-F5344CB8AC3E}">
        <p14:creationId xmlns:p14="http://schemas.microsoft.com/office/powerpoint/2010/main" val="618234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 BOOKING</a:t>
            </a:r>
          </a:p>
        </p:txBody>
      </p:sp>
      <p:sp>
        <p:nvSpPr>
          <p:cNvPr id="3" name="Content Placeholder 2"/>
          <p:cNvSpPr>
            <a:spLocks noGrp="1"/>
          </p:cNvSpPr>
          <p:nvPr>
            <p:ph idx="1"/>
          </p:nvPr>
        </p:nvSpPr>
        <p:spPr>
          <a:xfrm>
            <a:off x="838200" y="1825624"/>
            <a:ext cx="10515600" cy="4611751"/>
          </a:xfrm>
        </p:spPr>
        <p:txBody>
          <a:bodyPr>
            <a:normAutofit fontScale="70000" lnSpcReduction="20000"/>
          </a:bodyPr>
          <a:lstStyle/>
          <a:p>
            <a:r>
              <a:rPr lang="en-US" b="1" cap="all" dirty="0"/>
              <a:t>Q: What should I do if I need to reschedule my booking?</a:t>
            </a:r>
          </a:p>
          <a:p>
            <a:r>
              <a:rPr lang="en-US" b="1" dirty="0"/>
              <a:t>A:</a:t>
            </a:r>
            <a:r>
              <a:rPr lang="en-US" dirty="0"/>
              <a:t> If you want to reschedule your booking more than 24 hours before your cleaning session takes place, you can log in to account and manage your booking details online. If you prefer to do it via email or a phone call you can always send us an email at wecare@mariamaria.com or </a:t>
            </a:r>
            <a:r>
              <a:rPr lang="en-US" dirty="0" smtClean="0"/>
              <a:t>call </a:t>
            </a:r>
            <a:r>
              <a:rPr lang="en-US" dirty="0"/>
              <a:t>our customer care </a:t>
            </a:r>
            <a:r>
              <a:rPr lang="en-US" dirty="0" smtClean="0"/>
              <a:t>hotline </a:t>
            </a:r>
            <a:r>
              <a:rPr lang="en-US" dirty="0"/>
              <a:t>800-MARIAMARIA (</a:t>
            </a:r>
            <a:r>
              <a:rPr lang="en-US" dirty="0" smtClean="0"/>
              <a:t>62742).</a:t>
            </a:r>
            <a:endParaRPr lang="en-US" dirty="0"/>
          </a:p>
          <a:p>
            <a:r>
              <a:rPr lang="en-US" b="1" cap="all" dirty="0"/>
              <a:t>Q: What happens if I am not satisfied with the result?</a:t>
            </a:r>
          </a:p>
          <a:p>
            <a:r>
              <a:rPr lang="en-US" b="1" dirty="0"/>
              <a:t>A:</a:t>
            </a:r>
            <a:r>
              <a:rPr lang="en-US" dirty="0"/>
              <a:t> We have a satisfaction-guaranteed policy as long as we are notified within 24 hours after the service is completed. If our customers had a bad experience with our service, we investigate the root cause of the issue as soon as possible and we send a retouching team to make up for the inconvenience.</a:t>
            </a:r>
          </a:p>
          <a:p>
            <a:r>
              <a:rPr lang="en-US" b="1" cap="all" dirty="0"/>
              <a:t>Q: What is your damage policy?</a:t>
            </a:r>
          </a:p>
          <a:p>
            <a:r>
              <a:rPr lang="en-US" b="1" dirty="0"/>
              <a:t>A:</a:t>
            </a:r>
            <a:r>
              <a:rPr lang="en-US" dirty="0"/>
              <a:t> In the rare case of damages, we first investigate the incident and may ask for any evidence of the damaged item and the value of the damaged item. After the investigations, if the helper is found to be responsible for the damage, we add free cleaning credits to your account to make up for the inconvenience. </a:t>
            </a:r>
            <a:r>
              <a:rPr lang="en-US" dirty="0" smtClean="0"/>
              <a:t>Maria Maria's </a:t>
            </a:r>
            <a:r>
              <a:rPr lang="en-US" dirty="0"/>
              <a:t>responsibility is limited to a maximum of five (5) times the cost of service. All the claims must be in written </a:t>
            </a:r>
            <a:r>
              <a:rPr lang="en-US" dirty="0" smtClean="0"/>
              <a:t>format or by email </a:t>
            </a:r>
            <a:r>
              <a:rPr lang="en-US" dirty="0"/>
              <a:t>within 24 hours after the service is completed. </a:t>
            </a:r>
          </a:p>
        </p:txBody>
      </p:sp>
    </p:spTree>
    <p:extLst>
      <p:ext uri="{BB962C8B-B14F-4D97-AF65-F5344CB8AC3E}">
        <p14:creationId xmlns:p14="http://schemas.microsoft.com/office/powerpoint/2010/main" val="2679546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t>FAQ: Cleaning</a:t>
            </a:r>
            <a:endParaRPr lang="en-US" dirty="0"/>
          </a:p>
        </p:txBody>
      </p:sp>
      <p:sp>
        <p:nvSpPr>
          <p:cNvPr id="3" name="Content Placeholder 2"/>
          <p:cNvSpPr>
            <a:spLocks noGrp="1"/>
          </p:cNvSpPr>
          <p:nvPr>
            <p:ph idx="1"/>
          </p:nvPr>
        </p:nvSpPr>
        <p:spPr>
          <a:xfrm>
            <a:off x="838200" y="1825624"/>
            <a:ext cx="10515600" cy="4556887"/>
          </a:xfrm>
        </p:spPr>
        <p:txBody>
          <a:bodyPr>
            <a:normAutofit/>
          </a:bodyPr>
          <a:lstStyle/>
          <a:p>
            <a:r>
              <a:rPr lang="en-US" cap="all" dirty="0"/>
              <a:t>Are the cleaners reliable?</a:t>
            </a:r>
          </a:p>
          <a:p>
            <a:r>
              <a:rPr lang="en-US" cap="all" dirty="0"/>
              <a:t>Do you have a satisfaction guarantee?</a:t>
            </a:r>
          </a:p>
          <a:p>
            <a:r>
              <a:rPr lang="en-US" cap="all" dirty="0"/>
              <a:t>Can I book the same cleaner more than once?</a:t>
            </a:r>
          </a:p>
          <a:p>
            <a:r>
              <a:rPr lang="en-US" cap="all" dirty="0"/>
              <a:t>Should I need to be at home?</a:t>
            </a:r>
          </a:p>
          <a:p>
            <a:r>
              <a:rPr lang="en-US" cap="all" dirty="0"/>
              <a:t>Do you supply your own cleaning materials?</a:t>
            </a:r>
          </a:p>
          <a:p>
            <a:r>
              <a:rPr lang="en-US" cap="all" dirty="0"/>
              <a:t>What materials do I need to provide?</a:t>
            </a:r>
          </a:p>
          <a:p>
            <a:r>
              <a:rPr lang="en-US" cap="all" dirty="0"/>
              <a:t>How do I rate a service provider</a:t>
            </a:r>
            <a:r>
              <a:rPr lang="en-US" cap="all" dirty="0" smtClean="0"/>
              <a:t>?</a:t>
            </a:r>
            <a:endParaRPr lang="en-US" cap="all" dirty="0"/>
          </a:p>
        </p:txBody>
      </p:sp>
    </p:spTree>
    <p:extLst>
      <p:ext uri="{BB962C8B-B14F-4D97-AF65-F5344CB8AC3E}">
        <p14:creationId xmlns:p14="http://schemas.microsoft.com/office/powerpoint/2010/main" val="725179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712" y="-82931"/>
            <a:ext cx="10515600" cy="1325563"/>
          </a:xfrm>
        </p:spPr>
        <p:txBody>
          <a:bodyPr/>
          <a:lstStyle/>
          <a:p>
            <a:r>
              <a:rPr lang="en-US" dirty="0" smtClean="0"/>
              <a:t>FAQ: CLEANING</a:t>
            </a:r>
            <a:endParaRPr lang="en-US" dirty="0"/>
          </a:p>
        </p:txBody>
      </p:sp>
      <p:sp>
        <p:nvSpPr>
          <p:cNvPr id="3" name="Content Placeholder 2"/>
          <p:cNvSpPr>
            <a:spLocks noGrp="1"/>
          </p:cNvSpPr>
          <p:nvPr>
            <p:ph idx="1"/>
          </p:nvPr>
        </p:nvSpPr>
        <p:spPr>
          <a:xfrm>
            <a:off x="173736" y="883792"/>
            <a:ext cx="11759184" cy="5855335"/>
          </a:xfrm>
        </p:spPr>
        <p:txBody>
          <a:bodyPr>
            <a:normAutofit fontScale="55000" lnSpcReduction="20000"/>
          </a:bodyPr>
          <a:lstStyle/>
          <a:p>
            <a:endParaRPr lang="en-US" b="1" dirty="0"/>
          </a:p>
          <a:p>
            <a:r>
              <a:rPr lang="en-US" b="1" cap="all" dirty="0"/>
              <a:t>Q: Are the cleaners reliable?</a:t>
            </a:r>
          </a:p>
          <a:p>
            <a:r>
              <a:rPr lang="en-US" b="1" dirty="0"/>
              <a:t>A:</a:t>
            </a:r>
            <a:r>
              <a:rPr lang="en-US" dirty="0"/>
              <a:t> </a:t>
            </a:r>
            <a:r>
              <a:rPr lang="en-US" dirty="0" smtClean="0"/>
              <a:t>At Maria </a:t>
            </a:r>
            <a:r>
              <a:rPr lang="en-US" dirty="0" err="1" smtClean="0"/>
              <a:t>Maria</a:t>
            </a:r>
            <a:r>
              <a:rPr lang="en-US" dirty="0" smtClean="0"/>
              <a:t>, </a:t>
            </a:r>
            <a:r>
              <a:rPr lang="en-US" dirty="0"/>
              <a:t>we have a strict onboarding process. We handpick the </a:t>
            </a:r>
            <a:r>
              <a:rPr lang="en-US" dirty="0" smtClean="0"/>
              <a:t>maids we </a:t>
            </a:r>
            <a:r>
              <a:rPr lang="en-US" dirty="0"/>
              <a:t>work with and monitor all of our maids. We complete a full investigation to make sure all the cleaning crew members are treated in a fair way and paid above market standards. We do everything in our resources to make sure the crew member that is assigned for your cleaning session is 100% reliable and professional.</a:t>
            </a:r>
          </a:p>
          <a:p>
            <a:r>
              <a:rPr lang="en-US" b="1" cap="all" dirty="0"/>
              <a:t>Q: Do you have a satisfaction guarantee?</a:t>
            </a:r>
          </a:p>
          <a:p>
            <a:r>
              <a:rPr lang="en-US" b="1" dirty="0"/>
              <a:t>A:</a:t>
            </a:r>
            <a:r>
              <a:rPr lang="en-US" dirty="0"/>
              <a:t> </a:t>
            </a:r>
            <a:r>
              <a:rPr lang="en-US" dirty="0" smtClean="0"/>
              <a:t>Maria </a:t>
            </a:r>
            <a:r>
              <a:rPr lang="en-US" dirty="0" err="1" smtClean="0"/>
              <a:t>Maria</a:t>
            </a:r>
            <a:r>
              <a:rPr lang="en-US" dirty="0" smtClean="0"/>
              <a:t> does </a:t>
            </a:r>
            <a:r>
              <a:rPr lang="en-US" dirty="0"/>
              <a:t>everything in its resources to make sure every customer has a great cleaning experience. Our goal is to provide the best customer experience by delivering a high-quality service. If you are not satisfied with the quality of the cleaning, please rate your experience and our team will contact you within 24 hours to make up for the inconvenience. We have a satisfaction-guaranteed policy as long as we are notified within 24 hours after the service is completed. If our customers had a bad experience with our service, we investigate the root cause of the issue as soon as possible and we send a retouching team to make up for the inconvenience.</a:t>
            </a:r>
          </a:p>
          <a:p>
            <a:r>
              <a:rPr lang="en-US" b="1" cap="all" dirty="0" smtClean="0"/>
              <a:t>Q</a:t>
            </a:r>
            <a:r>
              <a:rPr lang="en-US" b="1" cap="all" dirty="0"/>
              <a:t>: Can I book the same cleaner more than once?</a:t>
            </a:r>
          </a:p>
          <a:p>
            <a:r>
              <a:rPr lang="en-US" b="1" dirty="0"/>
              <a:t>A:</a:t>
            </a:r>
            <a:r>
              <a:rPr lang="en-US" dirty="0"/>
              <a:t> Yes, you can. 90% of our customers have weekly cleaning sessions with the same cleaner. It is easier for us to provide you the same cleaner you want if you have a recurring appointment (mostly weekly). We promise we do our best to send you the same cleaner if you book one-off or ad-hoc appointments but we cannot guarantee her availability as our top-rated crew members get filled up by weekly clients very fast.</a:t>
            </a:r>
          </a:p>
          <a:p>
            <a:r>
              <a:rPr lang="en-US" b="1" cap="all" dirty="0"/>
              <a:t>Q: Should I need to be at home?</a:t>
            </a:r>
          </a:p>
          <a:p>
            <a:r>
              <a:rPr lang="en-US" b="1" dirty="0"/>
              <a:t>A:</a:t>
            </a:r>
            <a:r>
              <a:rPr lang="en-US" dirty="0"/>
              <a:t> No. However, we recommend that you be present at home for the first time you book a home cleaning service through </a:t>
            </a:r>
            <a:r>
              <a:rPr lang="en-US" dirty="0" smtClean="0"/>
              <a:t>Maria </a:t>
            </a:r>
            <a:r>
              <a:rPr lang="en-US" dirty="0" err="1" smtClean="0"/>
              <a:t>Maria</a:t>
            </a:r>
            <a:r>
              <a:rPr lang="en-US" dirty="0" smtClean="0"/>
              <a:t>. </a:t>
            </a:r>
            <a:r>
              <a:rPr lang="en-US" dirty="0"/>
              <a:t>So, you can meet the cleaner, show them your apartment and explain what you expect them to do. </a:t>
            </a:r>
            <a:r>
              <a:rPr lang="en-US" dirty="0" smtClean="0"/>
              <a:t>More than 85</a:t>
            </a:r>
            <a:r>
              <a:rPr lang="en-US" dirty="0"/>
              <a:t>% of our users give their </a:t>
            </a:r>
            <a:r>
              <a:rPr lang="en-US" dirty="0" smtClean="0"/>
              <a:t>Maria </a:t>
            </a:r>
            <a:r>
              <a:rPr lang="en-US" dirty="0" err="1" smtClean="0"/>
              <a:t>Maria</a:t>
            </a:r>
            <a:r>
              <a:rPr lang="en-US" dirty="0" smtClean="0"/>
              <a:t> maids </a:t>
            </a:r>
            <a:r>
              <a:rPr lang="en-US" dirty="0"/>
              <a:t>a set of keys for the following cleanings so </a:t>
            </a:r>
            <a:r>
              <a:rPr lang="en-US" dirty="0" smtClean="0"/>
              <a:t>that you are free while the regular </a:t>
            </a:r>
            <a:r>
              <a:rPr lang="en-US" dirty="0"/>
              <a:t>helper takes care of the cleaning of </a:t>
            </a:r>
            <a:r>
              <a:rPr lang="en-US" dirty="0" smtClean="0"/>
              <a:t>your house</a:t>
            </a:r>
            <a:r>
              <a:rPr lang="en-US" dirty="0"/>
              <a:t>. This is mostly valid for weekly or bi-weekly bookings. If you booked a one-off cleaning service then you will be expected to be present at home to give them access to the property. Otherwise, you need to let us know how you will let the maids in (i.e. leaving the key under the mat, giving the key to the security, Leaving the door open etc</a:t>
            </a:r>
            <a:r>
              <a:rPr lang="en-US" dirty="0" smtClean="0"/>
              <a:t>.)</a:t>
            </a:r>
            <a:endParaRPr lang="en-US" dirty="0"/>
          </a:p>
        </p:txBody>
      </p:sp>
    </p:spTree>
    <p:extLst>
      <p:ext uri="{BB962C8B-B14F-4D97-AF65-F5344CB8AC3E}">
        <p14:creationId xmlns:p14="http://schemas.microsoft.com/office/powerpoint/2010/main" val="163493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48" y="173101"/>
            <a:ext cx="10515600" cy="1325563"/>
          </a:xfrm>
        </p:spPr>
        <p:txBody>
          <a:bodyPr/>
          <a:lstStyle/>
          <a:p>
            <a:r>
              <a:rPr lang="en-US" dirty="0"/>
              <a:t>FAQ: CLEANING</a:t>
            </a:r>
          </a:p>
        </p:txBody>
      </p:sp>
      <p:sp>
        <p:nvSpPr>
          <p:cNvPr id="3" name="Content Placeholder 2"/>
          <p:cNvSpPr>
            <a:spLocks noGrp="1"/>
          </p:cNvSpPr>
          <p:nvPr>
            <p:ph idx="1"/>
          </p:nvPr>
        </p:nvSpPr>
        <p:spPr>
          <a:xfrm>
            <a:off x="155448" y="1350136"/>
            <a:ext cx="11832336" cy="5215256"/>
          </a:xfrm>
        </p:spPr>
        <p:txBody>
          <a:bodyPr>
            <a:normAutofit fontScale="70000" lnSpcReduction="20000"/>
          </a:bodyPr>
          <a:lstStyle/>
          <a:p>
            <a:r>
              <a:rPr lang="en-US" b="1" cap="all" dirty="0"/>
              <a:t>Q: Do you supply your own cleaning materials?</a:t>
            </a:r>
          </a:p>
          <a:p>
            <a:r>
              <a:rPr lang="en-US" b="1" dirty="0"/>
              <a:t>A:</a:t>
            </a:r>
            <a:r>
              <a:rPr lang="en-US" dirty="0"/>
              <a:t> We are always here when you need us. We can bring our own cleaning materials and that would add AED 10/hour on top of the regular </a:t>
            </a:r>
            <a:r>
              <a:rPr lang="en-US" dirty="0" smtClean="0"/>
              <a:t>rate. </a:t>
            </a:r>
            <a:r>
              <a:rPr lang="en-US" dirty="0"/>
              <a:t>However, you can also provide your own cleaning materials. Kindly note that the following items are required for our cleaning crew member to make your home shine:</a:t>
            </a:r>
          </a:p>
          <a:p>
            <a:r>
              <a:rPr lang="en-US" dirty="0"/>
              <a:t>Vacuum cleaner</a:t>
            </a:r>
          </a:p>
          <a:p>
            <a:r>
              <a:rPr lang="en-US" dirty="0"/>
              <a:t>Mop &amp; Bucket</a:t>
            </a:r>
          </a:p>
          <a:p>
            <a:r>
              <a:rPr lang="en-US" dirty="0"/>
              <a:t>Multi-purpose cleaning spray</a:t>
            </a:r>
          </a:p>
          <a:p>
            <a:r>
              <a:rPr lang="en-US" dirty="0"/>
              <a:t>Glass cleaner</a:t>
            </a:r>
          </a:p>
          <a:p>
            <a:r>
              <a:rPr lang="en-US" dirty="0"/>
              <a:t>Floor cleaner</a:t>
            </a:r>
          </a:p>
          <a:p>
            <a:r>
              <a:rPr lang="en-US" dirty="0"/>
              <a:t>Jiff</a:t>
            </a:r>
          </a:p>
          <a:p>
            <a:r>
              <a:rPr lang="en-US" dirty="0"/>
              <a:t>Bleach</a:t>
            </a:r>
          </a:p>
          <a:p>
            <a:r>
              <a:rPr lang="en-US" dirty="0"/>
              <a:t>Microfiber Cloths</a:t>
            </a:r>
          </a:p>
          <a:p>
            <a:r>
              <a:rPr lang="en-US" dirty="0"/>
              <a:t>Toilet cleaner</a:t>
            </a:r>
          </a:p>
          <a:p>
            <a:r>
              <a:rPr lang="en-US" dirty="0"/>
              <a:t>Furniture polish</a:t>
            </a:r>
          </a:p>
          <a:p>
            <a:r>
              <a:rPr lang="en-US" dirty="0" smtClean="0"/>
              <a:t>Sponges</a:t>
            </a:r>
            <a:endParaRPr lang="en-US" dirty="0"/>
          </a:p>
        </p:txBody>
      </p:sp>
    </p:spTree>
    <p:extLst>
      <p:ext uri="{BB962C8B-B14F-4D97-AF65-F5344CB8AC3E}">
        <p14:creationId xmlns:p14="http://schemas.microsoft.com/office/powerpoint/2010/main" val="2062483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128" y="0"/>
            <a:ext cx="10515600" cy="1325563"/>
          </a:xfrm>
        </p:spPr>
        <p:txBody>
          <a:bodyPr/>
          <a:lstStyle/>
          <a:p>
            <a:r>
              <a:rPr lang="en-US" dirty="0"/>
              <a:t>FAQ: CLEANING</a:t>
            </a:r>
          </a:p>
        </p:txBody>
      </p:sp>
      <p:sp>
        <p:nvSpPr>
          <p:cNvPr id="3" name="Content Placeholder 2"/>
          <p:cNvSpPr>
            <a:spLocks noGrp="1"/>
          </p:cNvSpPr>
          <p:nvPr>
            <p:ph idx="1"/>
          </p:nvPr>
        </p:nvSpPr>
        <p:spPr>
          <a:xfrm>
            <a:off x="262128" y="1225296"/>
            <a:ext cx="11423904" cy="5413248"/>
          </a:xfrm>
        </p:spPr>
        <p:txBody>
          <a:bodyPr>
            <a:normAutofit fontScale="62500" lnSpcReduction="20000"/>
          </a:bodyPr>
          <a:lstStyle/>
          <a:p>
            <a:r>
              <a:rPr lang="en-US" b="1" cap="all" dirty="0"/>
              <a:t>Q: What materials do I need to provide?</a:t>
            </a:r>
          </a:p>
          <a:p>
            <a:r>
              <a:rPr lang="en-US" b="1" dirty="0"/>
              <a:t>A:</a:t>
            </a:r>
            <a:r>
              <a:rPr lang="en-US" dirty="0"/>
              <a:t> If you choose to prefer providing materials yourself, we recommend you to have these in your house:</a:t>
            </a:r>
          </a:p>
          <a:p>
            <a:r>
              <a:rPr lang="en-US" dirty="0"/>
              <a:t>Vacuum cleaner</a:t>
            </a:r>
          </a:p>
          <a:p>
            <a:r>
              <a:rPr lang="en-US" dirty="0"/>
              <a:t>Mop</a:t>
            </a:r>
          </a:p>
          <a:p>
            <a:r>
              <a:rPr lang="en-US" dirty="0"/>
              <a:t>Multi-purpose Cleaning Spray</a:t>
            </a:r>
          </a:p>
          <a:p>
            <a:r>
              <a:rPr lang="en-US" dirty="0"/>
              <a:t>General Purpose Polish</a:t>
            </a:r>
          </a:p>
          <a:p>
            <a:r>
              <a:rPr lang="en-US" dirty="0"/>
              <a:t>Floor Cleaner</a:t>
            </a:r>
          </a:p>
          <a:p>
            <a:r>
              <a:rPr lang="en-US" dirty="0"/>
              <a:t>Bleach</a:t>
            </a:r>
          </a:p>
          <a:p>
            <a:r>
              <a:rPr lang="en-US" dirty="0" err="1"/>
              <a:t>Limescale</a:t>
            </a:r>
            <a:r>
              <a:rPr lang="en-US" dirty="0"/>
              <a:t> Remover</a:t>
            </a:r>
          </a:p>
          <a:p>
            <a:r>
              <a:rPr lang="en-US" dirty="0"/>
              <a:t>Micro </a:t>
            </a:r>
            <a:r>
              <a:rPr lang="en-US" dirty="0" err="1"/>
              <a:t>Fibre</a:t>
            </a:r>
            <a:r>
              <a:rPr lang="en-US" dirty="0"/>
              <a:t> Cloths</a:t>
            </a:r>
          </a:p>
          <a:p>
            <a:r>
              <a:rPr lang="en-US" dirty="0"/>
              <a:t>Furniture Polish</a:t>
            </a:r>
          </a:p>
          <a:p>
            <a:r>
              <a:rPr lang="en-US" dirty="0"/>
              <a:t>Sponges</a:t>
            </a:r>
          </a:p>
          <a:p>
            <a:endParaRPr lang="en-US" b="1" cap="all" dirty="0" smtClean="0"/>
          </a:p>
          <a:p>
            <a:r>
              <a:rPr lang="en-US" b="1" cap="all" dirty="0" smtClean="0"/>
              <a:t>Q</a:t>
            </a:r>
            <a:r>
              <a:rPr lang="en-US" b="1" cap="all" dirty="0"/>
              <a:t>: How do I rate a service provider?</a:t>
            </a:r>
          </a:p>
          <a:p>
            <a:r>
              <a:rPr lang="en-US" b="1" dirty="0"/>
              <a:t>A:</a:t>
            </a:r>
            <a:r>
              <a:rPr lang="en-US" dirty="0"/>
              <a:t> Your feedback is very valuable to us. At the end of your cleaning session, an automatic survey will be sent to you via email, </a:t>
            </a:r>
            <a:r>
              <a:rPr lang="en-US" dirty="0" err="1"/>
              <a:t>sms</a:t>
            </a:r>
            <a:r>
              <a:rPr lang="en-US" dirty="0"/>
              <a:t> and app notification. We would be very happy if you share your experience with us</a:t>
            </a:r>
            <a:r>
              <a:rPr lang="en-US" dirty="0" smtClean="0"/>
              <a:t>.</a:t>
            </a:r>
            <a:endParaRPr lang="en-US" dirty="0"/>
          </a:p>
        </p:txBody>
      </p:sp>
    </p:spTree>
    <p:extLst>
      <p:ext uri="{BB962C8B-B14F-4D97-AF65-F5344CB8AC3E}">
        <p14:creationId xmlns:p14="http://schemas.microsoft.com/office/powerpoint/2010/main" val="2598065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FAQ: PAYMENT</a:t>
            </a:r>
            <a:endParaRPr lang="en-US" b="1" dirty="0"/>
          </a:p>
        </p:txBody>
      </p:sp>
      <p:sp>
        <p:nvSpPr>
          <p:cNvPr id="3" name="Content Placeholder 2"/>
          <p:cNvSpPr>
            <a:spLocks noGrp="1"/>
          </p:cNvSpPr>
          <p:nvPr>
            <p:ph idx="1"/>
          </p:nvPr>
        </p:nvSpPr>
        <p:spPr/>
        <p:txBody>
          <a:bodyPr/>
          <a:lstStyle/>
          <a:p>
            <a:r>
              <a:rPr lang="en-US" cap="all" dirty="0" smtClean="0"/>
              <a:t>How </a:t>
            </a:r>
            <a:r>
              <a:rPr lang="en-US" cap="all" dirty="0"/>
              <a:t>do I pay?</a:t>
            </a:r>
          </a:p>
          <a:p>
            <a:r>
              <a:rPr lang="en-US" cap="all" dirty="0"/>
              <a:t>When do I pay?</a:t>
            </a:r>
          </a:p>
          <a:p>
            <a:r>
              <a:rPr lang="en-US" cap="all" dirty="0"/>
              <a:t>Is the payment secure?</a:t>
            </a:r>
          </a:p>
          <a:p>
            <a:r>
              <a:rPr lang="en-US" cap="all" dirty="0"/>
              <a:t>Where can I find my invoices?</a:t>
            </a:r>
          </a:p>
          <a:p>
            <a:r>
              <a:rPr lang="en-US" cap="all" dirty="0"/>
              <a:t>What is the price?</a:t>
            </a:r>
            <a:endParaRPr lang="en-US" dirty="0"/>
          </a:p>
          <a:p>
            <a:endParaRPr lang="en-US" dirty="0"/>
          </a:p>
        </p:txBody>
      </p:sp>
    </p:spTree>
    <p:extLst>
      <p:ext uri="{BB962C8B-B14F-4D97-AF65-F5344CB8AC3E}">
        <p14:creationId xmlns:p14="http://schemas.microsoft.com/office/powerpoint/2010/main" val="17489813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64" y="0"/>
            <a:ext cx="10515600" cy="1325563"/>
          </a:xfrm>
        </p:spPr>
        <p:txBody>
          <a:bodyPr/>
          <a:lstStyle/>
          <a:p>
            <a:r>
              <a:rPr lang="en-US" dirty="0" smtClean="0"/>
              <a:t>FAQ: PAYMENT</a:t>
            </a:r>
            <a:endParaRPr lang="en-US" dirty="0"/>
          </a:p>
        </p:txBody>
      </p:sp>
      <p:sp>
        <p:nvSpPr>
          <p:cNvPr id="3" name="Content Placeholder 2"/>
          <p:cNvSpPr>
            <a:spLocks noGrp="1"/>
          </p:cNvSpPr>
          <p:nvPr>
            <p:ph idx="1"/>
          </p:nvPr>
        </p:nvSpPr>
        <p:spPr>
          <a:xfrm>
            <a:off x="673608" y="1478153"/>
            <a:ext cx="10515600" cy="4351338"/>
          </a:xfrm>
        </p:spPr>
        <p:txBody>
          <a:bodyPr>
            <a:normAutofit fontScale="70000" lnSpcReduction="20000"/>
          </a:bodyPr>
          <a:lstStyle/>
          <a:p>
            <a:r>
              <a:rPr lang="en-US" b="1" dirty="0"/>
              <a:t>Payment</a:t>
            </a:r>
          </a:p>
          <a:p>
            <a:r>
              <a:rPr lang="en-US" b="1" cap="all" dirty="0"/>
              <a:t>Q: How do I pay?</a:t>
            </a:r>
          </a:p>
          <a:p>
            <a:r>
              <a:rPr lang="en-US" b="1" dirty="0"/>
              <a:t>A:</a:t>
            </a:r>
            <a:r>
              <a:rPr lang="en-US" dirty="0"/>
              <a:t> You can pay cash or via credit card</a:t>
            </a:r>
            <a:r>
              <a:rPr lang="en-US" dirty="0" smtClean="0"/>
              <a:t>.</a:t>
            </a:r>
            <a:endParaRPr lang="en-US" dirty="0"/>
          </a:p>
          <a:p>
            <a:r>
              <a:rPr lang="en-US" b="1" cap="all" dirty="0"/>
              <a:t>Q: When do I pay?</a:t>
            </a:r>
          </a:p>
          <a:p>
            <a:r>
              <a:rPr lang="en-US" b="1" dirty="0"/>
              <a:t>A:</a:t>
            </a:r>
            <a:r>
              <a:rPr lang="en-US" dirty="0"/>
              <a:t> If you pay with your credit card, your credit card gets charged when you book the cleaning. If you are a weekly user, your credit card gets automatically charged 24 hours before your service takes place. If you pay with cash, you are expected to pay our cleaner either when she starts or completes the cleaning session.</a:t>
            </a:r>
          </a:p>
          <a:p>
            <a:r>
              <a:rPr lang="en-US" b="1" cap="all" dirty="0"/>
              <a:t>Q: Is the payment secure?</a:t>
            </a:r>
          </a:p>
          <a:p>
            <a:r>
              <a:rPr lang="en-US" b="1" dirty="0"/>
              <a:t>A:</a:t>
            </a:r>
            <a:r>
              <a:rPr lang="en-US" dirty="0"/>
              <a:t> Every step of the payment process is secure and safe since we use the most reliable payment gateway providers and tools. Your data is encrypted with a secure SSL.</a:t>
            </a:r>
          </a:p>
          <a:p>
            <a:r>
              <a:rPr lang="en-US" b="1" cap="all" dirty="0"/>
              <a:t>Q: Where can I find my invoices?</a:t>
            </a:r>
          </a:p>
          <a:p>
            <a:r>
              <a:rPr lang="en-US" b="1" dirty="0"/>
              <a:t>A:</a:t>
            </a:r>
            <a:r>
              <a:rPr lang="en-US" dirty="0"/>
              <a:t> After the service is completed, we send you an email with the invoice. You can also find your invoice if you log in to your account and go to your appointment history. You can always contact us for any additional details.</a:t>
            </a:r>
          </a:p>
          <a:p>
            <a:endParaRPr lang="en-US" dirty="0"/>
          </a:p>
        </p:txBody>
      </p:sp>
    </p:spTree>
    <p:extLst>
      <p:ext uri="{BB962C8B-B14F-4D97-AF65-F5344CB8AC3E}">
        <p14:creationId xmlns:p14="http://schemas.microsoft.com/office/powerpoint/2010/main" val="392817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016" y="118942"/>
            <a:ext cx="10515600" cy="936136"/>
          </a:xfrm>
        </p:spPr>
        <p:txBody>
          <a:bodyPr/>
          <a:lstStyle/>
          <a:p>
            <a:r>
              <a:rPr lang="en-US" dirty="0" smtClean="0"/>
              <a:t>Our Staff</a:t>
            </a:r>
            <a:endParaRPr lang="en-US" dirty="0"/>
          </a:p>
        </p:txBody>
      </p:sp>
      <p:sp>
        <p:nvSpPr>
          <p:cNvPr id="3" name="Content Placeholder 2"/>
          <p:cNvSpPr>
            <a:spLocks noGrp="1"/>
          </p:cNvSpPr>
          <p:nvPr>
            <p:ph idx="1"/>
          </p:nvPr>
        </p:nvSpPr>
        <p:spPr>
          <a:xfrm>
            <a:off x="638908" y="1274640"/>
            <a:ext cx="10515600" cy="4868252"/>
          </a:xfrm>
        </p:spPr>
        <p:txBody>
          <a:bodyPr>
            <a:noAutofit/>
          </a:bodyPr>
          <a:lstStyle/>
          <a:p>
            <a:pPr marL="0" indent="0">
              <a:buNone/>
            </a:pPr>
            <a:r>
              <a:rPr lang="en-US" sz="2000" b="1" dirty="0"/>
              <a:t>We know letting someone into your home is a big deal. All </a:t>
            </a:r>
            <a:r>
              <a:rPr lang="en-US" sz="2000" b="1" dirty="0" smtClean="0"/>
              <a:t>Maria </a:t>
            </a:r>
            <a:r>
              <a:rPr lang="en-US" sz="2000" b="1" dirty="0" err="1" smtClean="0"/>
              <a:t>Maria</a:t>
            </a:r>
            <a:r>
              <a:rPr lang="en-US" sz="2000" b="1" dirty="0" smtClean="0"/>
              <a:t> </a:t>
            </a:r>
            <a:r>
              <a:rPr lang="en-US" sz="2000" b="1" dirty="0"/>
              <a:t>cleaners are meticulously interviewed and screened by </a:t>
            </a:r>
            <a:r>
              <a:rPr lang="en-US" sz="2000" b="1" dirty="0" smtClean="0"/>
              <a:t>the management. </a:t>
            </a:r>
            <a:r>
              <a:rPr lang="en-US" sz="2000" b="1" dirty="0"/>
              <a:t>We make sure we choose the right maid to care for your home. We guarantee your </a:t>
            </a:r>
            <a:r>
              <a:rPr lang="en-US" sz="2000" b="1" dirty="0" smtClean="0"/>
              <a:t>Maria </a:t>
            </a:r>
            <a:r>
              <a:rPr lang="en-US" sz="2000" b="1" dirty="0" err="1" smtClean="0"/>
              <a:t>Maria</a:t>
            </a:r>
            <a:r>
              <a:rPr lang="en-US" sz="2000" b="1" dirty="0" smtClean="0"/>
              <a:t> cleaner </a:t>
            </a:r>
            <a:r>
              <a:rPr lang="en-US" sz="2000" b="1" dirty="0"/>
              <a:t>will </a:t>
            </a:r>
            <a:r>
              <a:rPr lang="en-US" sz="2000" b="1" dirty="0" smtClean="0"/>
              <a:t>be</a:t>
            </a:r>
          </a:p>
          <a:p>
            <a:endParaRPr lang="en-US" sz="2000" b="1" dirty="0"/>
          </a:p>
          <a:p>
            <a:r>
              <a:rPr lang="en-US" sz="2000" dirty="0"/>
              <a:t>Well-trained &amp; professional</a:t>
            </a:r>
          </a:p>
          <a:p>
            <a:r>
              <a:rPr lang="en-US" sz="2000" dirty="0" smtClean="0"/>
              <a:t>Reliable and consistent</a:t>
            </a:r>
          </a:p>
          <a:p>
            <a:r>
              <a:rPr lang="en-US" sz="2000" dirty="0" smtClean="0"/>
              <a:t>Solution </a:t>
            </a:r>
            <a:r>
              <a:rPr lang="en-US" sz="2000" dirty="0"/>
              <a:t>Oriented</a:t>
            </a:r>
          </a:p>
          <a:p>
            <a:r>
              <a:rPr lang="en-US" sz="2000" dirty="0" smtClean="0"/>
              <a:t>English </a:t>
            </a:r>
            <a:r>
              <a:rPr lang="en-US" sz="2000" dirty="0"/>
              <a:t>speaking</a:t>
            </a:r>
          </a:p>
          <a:p>
            <a:r>
              <a:rPr lang="en-US" sz="2000" dirty="0" smtClean="0"/>
              <a:t>Trustworthy and ensure safety &amp; </a:t>
            </a:r>
            <a:r>
              <a:rPr lang="en-US" sz="2000" dirty="0"/>
              <a:t>care of your </a:t>
            </a:r>
            <a:r>
              <a:rPr lang="en-US" sz="2000" dirty="0" smtClean="0"/>
              <a:t>belongings</a:t>
            </a:r>
            <a:endParaRPr lang="en-US" sz="2000" dirty="0"/>
          </a:p>
          <a:p>
            <a:r>
              <a:rPr lang="en-US" sz="2000" dirty="0"/>
              <a:t>Helping Attitude</a:t>
            </a:r>
          </a:p>
          <a:p>
            <a:r>
              <a:rPr lang="en-US" sz="2000" dirty="0" smtClean="0"/>
              <a:t>Interviewed </a:t>
            </a:r>
            <a:r>
              <a:rPr lang="en-US" sz="2000" dirty="0"/>
              <a:t>in-person</a:t>
            </a:r>
          </a:p>
          <a:p>
            <a:r>
              <a:rPr lang="en-US" sz="2000" dirty="0"/>
              <a:t>Background &amp; reference </a:t>
            </a:r>
            <a:r>
              <a:rPr lang="en-US" sz="2000" dirty="0" smtClean="0"/>
              <a:t>checked</a:t>
            </a:r>
          </a:p>
          <a:p>
            <a:r>
              <a:rPr lang="en-US" sz="2000" dirty="0" smtClean="0"/>
              <a:t>Insured</a:t>
            </a:r>
            <a:endParaRPr lang="en-US" sz="2000" dirty="0"/>
          </a:p>
        </p:txBody>
      </p:sp>
    </p:spTree>
    <p:extLst>
      <p:ext uri="{BB962C8B-B14F-4D97-AF65-F5344CB8AC3E}">
        <p14:creationId xmlns:p14="http://schemas.microsoft.com/office/powerpoint/2010/main" val="877764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04" y="72517"/>
            <a:ext cx="10515600" cy="1325563"/>
          </a:xfrm>
        </p:spPr>
        <p:txBody>
          <a:bodyPr/>
          <a:lstStyle/>
          <a:p>
            <a:r>
              <a:rPr lang="en-US" dirty="0"/>
              <a:t>FAQ: PAYMENT</a:t>
            </a:r>
          </a:p>
        </p:txBody>
      </p:sp>
      <p:sp>
        <p:nvSpPr>
          <p:cNvPr id="3" name="Content Placeholder 2"/>
          <p:cNvSpPr>
            <a:spLocks noGrp="1"/>
          </p:cNvSpPr>
          <p:nvPr>
            <p:ph idx="1"/>
          </p:nvPr>
        </p:nvSpPr>
        <p:spPr>
          <a:xfrm>
            <a:off x="228600" y="1316736"/>
            <a:ext cx="11125200" cy="5541264"/>
          </a:xfrm>
        </p:spPr>
        <p:txBody>
          <a:bodyPr>
            <a:normAutofit fontScale="70000" lnSpcReduction="20000"/>
          </a:bodyPr>
          <a:lstStyle/>
          <a:p>
            <a:r>
              <a:rPr lang="en-US" b="1" cap="all" dirty="0"/>
              <a:t>Q: What is the price?</a:t>
            </a:r>
          </a:p>
          <a:p>
            <a:r>
              <a:rPr lang="en-US" b="1" dirty="0"/>
              <a:t>A:</a:t>
            </a:r>
            <a:r>
              <a:rPr lang="en-US" dirty="0"/>
              <a:t> Achieving a spotless clean home doesn’t need to cost you diamonds. At </a:t>
            </a:r>
            <a:r>
              <a:rPr lang="en-US" dirty="0" smtClean="0"/>
              <a:t>Maria </a:t>
            </a:r>
            <a:r>
              <a:rPr lang="en-US" dirty="0" err="1" smtClean="0"/>
              <a:t>Maria</a:t>
            </a:r>
            <a:r>
              <a:rPr lang="en-US" dirty="0" smtClean="0"/>
              <a:t>, </a:t>
            </a:r>
            <a:r>
              <a:rPr lang="en-US" dirty="0"/>
              <a:t>we offer you a high-quality service at affordable rates. </a:t>
            </a:r>
            <a:r>
              <a:rPr lang="en-US" dirty="0" smtClean="0"/>
              <a:t>Maria Maria’s </a:t>
            </a:r>
            <a:r>
              <a:rPr lang="en-US" dirty="0"/>
              <a:t>pricing for every day except Friday are as follows:</a:t>
            </a:r>
            <a:br>
              <a:rPr lang="en-US" dirty="0"/>
            </a:br>
            <a:endParaRPr lang="en-US" dirty="0" smtClean="0"/>
          </a:p>
          <a:p>
            <a:r>
              <a:rPr lang="en-US" b="1" dirty="0" smtClean="0"/>
              <a:t>When </a:t>
            </a:r>
            <a:r>
              <a:rPr lang="en-US" b="1" dirty="0"/>
              <a:t>you book online:</a:t>
            </a:r>
          </a:p>
          <a:p>
            <a:r>
              <a:rPr lang="en-US" dirty="0"/>
              <a:t>AED </a:t>
            </a:r>
            <a:r>
              <a:rPr lang="en-US" dirty="0" smtClean="0"/>
              <a:t>35.00/hour </a:t>
            </a:r>
            <a:r>
              <a:rPr lang="en-US" dirty="0"/>
              <a:t>for sessions that are 4 hours or longer</a:t>
            </a:r>
          </a:p>
          <a:p>
            <a:r>
              <a:rPr lang="en-US" dirty="0"/>
              <a:t>AED </a:t>
            </a:r>
            <a:r>
              <a:rPr lang="en-US" dirty="0" smtClean="0"/>
              <a:t>38.00/hour </a:t>
            </a:r>
            <a:r>
              <a:rPr lang="en-US" dirty="0"/>
              <a:t>for sessions that are 3 hours</a:t>
            </a:r>
          </a:p>
          <a:p>
            <a:r>
              <a:rPr lang="en-US" dirty="0"/>
              <a:t>AED </a:t>
            </a:r>
            <a:r>
              <a:rPr lang="en-US" dirty="0" smtClean="0"/>
              <a:t>40.00/hour </a:t>
            </a:r>
            <a:r>
              <a:rPr lang="en-US" dirty="0"/>
              <a:t>for sessions that are 2 </a:t>
            </a:r>
            <a:r>
              <a:rPr lang="en-US" dirty="0" smtClean="0"/>
              <a:t>hours</a:t>
            </a:r>
          </a:p>
          <a:p>
            <a:pPr marL="0" indent="0">
              <a:buNone/>
            </a:pPr>
            <a:r>
              <a:rPr lang="en-US" dirty="0" smtClean="0"/>
              <a:t/>
            </a:r>
            <a:br>
              <a:rPr lang="en-US" dirty="0" smtClean="0"/>
            </a:br>
            <a:r>
              <a:rPr lang="en-US" b="1" dirty="0" smtClean="0"/>
              <a:t>If you would like us to provide the cleaning materials, the pricing is as follows for both phone call and online bookings:</a:t>
            </a:r>
          </a:p>
          <a:p>
            <a:r>
              <a:rPr lang="en-US" dirty="0" smtClean="0"/>
              <a:t>AED 45.00/hour for sessions that are 4 hours or longer</a:t>
            </a:r>
          </a:p>
          <a:p>
            <a:r>
              <a:rPr lang="en-US" dirty="0" smtClean="0"/>
              <a:t>AED 48.00/hour </a:t>
            </a:r>
            <a:r>
              <a:rPr lang="en-US" dirty="0"/>
              <a:t>for sessions that are 3 hours</a:t>
            </a:r>
          </a:p>
          <a:p>
            <a:r>
              <a:rPr lang="en-US" dirty="0"/>
              <a:t>AED </a:t>
            </a:r>
            <a:r>
              <a:rPr lang="en-US" dirty="0" smtClean="0"/>
              <a:t>50.00/hour </a:t>
            </a:r>
            <a:r>
              <a:rPr lang="en-US" dirty="0"/>
              <a:t>for sessions that are 2 hours</a:t>
            </a:r>
          </a:p>
          <a:p>
            <a:r>
              <a:rPr lang="en-US" dirty="0"/>
              <a:t/>
            </a:r>
            <a:br>
              <a:rPr lang="en-US" dirty="0"/>
            </a:br>
            <a:r>
              <a:rPr lang="en-US" b="1" dirty="0"/>
              <a:t>If you book for a Friday:</a:t>
            </a:r>
          </a:p>
          <a:p>
            <a:r>
              <a:rPr lang="en-US" dirty="0"/>
              <a:t>AED </a:t>
            </a:r>
            <a:r>
              <a:rPr lang="en-US" dirty="0" smtClean="0"/>
              <a:t>50/hour </a:t>
            </a:r>
            <a:r>
              <a:rPr lang="en-US" dirty="0"/>
              <a:t>for sessions without cleaning materials</a:t>
            </a:r>
          </a:p>
          <a:p>
            <a:r>
              <a:rPr lang="en-US" dirty="0"/>
              <a:t>AED </a:t>
            </a:r>
            <a:r>
              <a:rPr lang="en-US" dirty="0" smtClean="0"/>
              <a:t>60/hour </a:t>
            </a:r>
            <a:r>
              <a:rPr lang="en-US" dirty="0"/>
              <a:t>for sessions with cleaning materials</a:t>
            </a:r>
          </a:p>
          <a:p>
            <a:endParaRPr lang="en-US" dirty="0"/>
          </a:p>
        </p:txBody>
      </p:sp>
    </p:spTree>
    <p:extLst>
      <p:ext uri="{BB962C8B-B14F-4D97-AF65-F5344CB8AC3E}">
        <p14:creationId xmlns:p14="http://schemas.microsoft.com/office/powerpoint/2010/main" val="27921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296" y="401701"/>
            <a:ext cx="10515600" cy="1325563"/>
          </a:xfrm>
        </p:spPr>
        <p:txBody>
          <a:bodyPr>
            <a:normAutofit fontScale="90000"/>
          </a:bodyPr>
          <a:lstStyle/>
          <a:p>
            <a:r>
              <a:rPr lang="en-US" dirty="0"/>
              <a:t>Professional and Reliable School Cleaning Service from </a:t>
            </a:r>
            <a:r>
              <a:rPr lang="en-US" dirty="0" smtClean="0"/>
              <a:t>Maria </a:t>
            </a:r>
            <a:r>
              <a:rPr lang="en-US" dirty="0" err="1" smtClean="0"/>
              <a:t>Maria</a:t>
            </a:r>
            <a:r>
              <a:rPr lang="en-US" dirty="0"/>
              <a:t/>
            </a:r>
            <a:br>
              <a:rPr lang="en-US" dirty="0"/>
            </a:br>
            <a:endParaRPr lang="en-US" dirty="0"/>
          </a:p>
        </p:txBody>
      </p:sp>
      <p:sp>
        <p:nvSpPr>
          <p:cNvPr id="3" name="Content Placeholder 2"/>
          <p:cNvSpPr>
            <a:spLocks noGrp="1"/>
          </p:cNvSpPr>
          <p:nvPr>
            <p:ph idx="1"/>
          </p:nvPr>
        </p:nvSpPr>
        <p:spPr>
          <a:xfrm>
            <a:off x="146304" y="1408176"/>
            <a:ext cx="11207496" cy="5029200"/>
          </a:xfrm>
        </p:spPr>
        <p:txBody>
          <a:bodyPr>
            <a:normAutofit fontScale="55000" lnSpcReduction="20000"/>
          </a:bodyPr>
          <a:lstStyle/>
          <a:p>
            <a:r>
              <a:rPr lang="en-US" b="1" dirty="0" smtClean="0"/>
              <a:t>School </a:t>
            </a:r>
            <a:r>
              <a:rPr lang="en-US" b="1" dirty="0"/>
              <a:t>Cleaning Service from </a:t>
            </a:r>
            <a:r>
              <a:rPr lang="en-US" b="1" dirty="0" smtClean="0"/>
              <a:t>Maria </a:t>
            </a:r>
            <a:r>
              <a:rPr lang="en-US" b="1" dirty="0" err="1" smtClean="0"/>
              <a:t>Maria</a:t>
            </a:r>
            <a:r>
              <a:rPr lang="en-US" dirty="0"/>
              <a:t/>
            </a:r>
            <a:br>
              <a:rPr lang="en-US" dirty="0"/>
            </a:br>
            <a:r>
              <a:rPr lang="en-US" dirty="0"/>
              <a:t/>
            </a:r>
            <a:br>
              <a:rPr lang="en-US" dirty="0"/>
            </a:br>
            <a:r>
              <a:rPr lang="en-US" dirty="0"/>
              <a:t>Cleanliness and hygiene is of utmost importance in any educational institution. This is especially so in case of school campus where infections are likely to spread very fast. Even though schools have their own school cleaner to undertake all basic cleaning activities, a professional help is essential for thorough cleaning.  Moreover, a neat and clean school creates a good impression in the mind of parents and visitors and helps the kids to concentrate better at the task in hand.</a:t>
            </a:r>
            <a:br>
              <a:rPr lang="en-US" dirty="0"/>
            </a:br>
            <a:r>
              <a:rPr lang="en-US" dirty="0"/>
              <a:t/>
            </a:r>
            <a:br>
              <a:rPr lang="en-US" dirty="0"/>
            </a:br>
            <a:r>
              <a:rPr lang="en-US" dirty="0"/>
              <a:t>We, at </a:t>
            </a:r>
            <a:r>
              <a:rPr lang="en-US" dirty="0" err="1" smtClean="0"/>
              <a:t>MariaMaria</a:t>
            </a:r>
            <a:r>
              <a:rPr lang="en-US" dirty="0" smtClean="0"/>
              <a:t>, </a:t>
            </a:r>
            <a:r>
              <a:rPr lang="en-US" dirty="0"/>
              <a:t>provide the following school cleaning services</a:t>
            </a:r>
            <a:br>
              <a:rPr lang="en-US" dirty="0"/>
            </a:br>
            <a:r>
              <a:rPr lang="en-US" dirty="0"/>
              <a:t/>
            </a:r>
            <a:br>
              <a:rPr lang="en-US" dirty="0"/>
            </a:br>
            <a:r>
              <a:rPr lang="en-US" b="1" dirty="0"/>
              <a:t>Cleaning the reception</a:t>
            </a:r>
            <a:r>
              <a:rPr lang="en-US" dirty="0"/>
              <a:t>: Reception is the area that creates a first impression about the school. We do a thorough cleaning of the reception area including vacuuming carpets and sofa, dusting and cleaning any décor pieces and wall displays apart from the regular moping and cleaning the floor.</a:t>
            </a:r>
            <a:br>
              <a:rPr lang="en-US" dirty="0"/>
            </a:br>
            <a:r>
              <a:rPr lang="en-US" dirty="0"/>
              <a:t>  </a:t>
            </a:r>
            <a:br>
              <a:rPr lang="en-US" dirty="0"/>
            </a:br>
            <a:r>
              <a:rPr lang="en-US" b="1" dirty="0"/>
              <a:t>Classroom/staffroom Cleaning</a:t>
            </a:r>
            <a:r>
              <a:rPr lang="en-US" dirty="0"/>
              <a:t>: Here each and every classroom is thoroughly dusted and moped. Chairs, tables, lights, windows and doors are wiped clean with disinfectants. All trash cans are emptied and the walls are scrubbed and cleaned of any dirt.</a:t>
            </a:r>
            <a:br>
              <a:rPr lang="en-US" dirty="0"/>
            </a:br>
            <a:r>
              <a:rPr lang="en-US" dirty="0"/>
              <a:t/>
            </a:r>
            <a:br>
              <a:rPr lang="en-US" dirty="0"/>
            </a:br>
            <a:r>
              <a:rPr lang="en-US" b="1" dirty="0"/>
              <a:t>Library Cleaning</a:t>
            </a:r>
            <a:r>
              <a:rPr lang="en-US" dirty="0"/>
              <a:t>: All books in the library are thoroughly dusted and cleaned. The floor is swept and moped and all furniture are also cleaned properly.</a:t>
            </a:r>
            <a:br>
              <a:rPr lang="en-US" dirty="0"/>
            </a:br>
            <a:r>
              <a:rPr lang="en-US" dirty="0"/>
              <a:t/>
            </a:r>
            <a:br>
              <a:rPr lang="en-US" dirty="0"/>
            </a:br>
            <a:r>
              <a:rPr lang="en-US" b="1" dirty="0"/>
              <a:t>Washroom Cleaning</a:t>
            </a:r>
            <a:r>
              <a:rPr lang="en-US" dirty="0"/>
              <a:t>: A school washroom is the powerhouse of germs. And this is the area where a thorough deep cleaning is required. Apart from normal washing and cleaning of the washroom, all dirt is removed from between the tiles. Washbasins are thoroughly cleaned and disinfected with proper chemicals.</a:t>
            </a:r>
            <a:br>
              <a:rPr lang="en-US" dirty="0"/>
            </a:br>
            <a:r>
              <a:rPr lang="en-US" dirty="0"/>
              <a:t/>
            </a:r>
            <a:br>
              <a:rPr lang="en-US" dirty="0"/>
            </a:br>
            <a:r>
              <a:rPr lang="en-US" b="1" dirty="0"/>
              <a:t>Store cleaning</a:t>
            </a:r>
            <a:r>
              <a:rPr lang="en-US" dirty="0"/>
              <a:t>: We thoroughly clean all the furniture in the store like storage cabinet, chairs and table. Floor is properly swept and mopped and walls are also cleaned of any dirt.</a:t>
            </a:r>
            <a:br>
              <a:rPr lang="en-US" dirty="0"/>
            </a:br>
            <a:r>
              <a:rPr lang="en-US" dirty="0"/>
              <a:t/>
            </a:r>
            <a:br>
              <a:rPr lang="en-US" dirty="0"/>
            </a:br>
            <a:r>
              <a:rPr lang="en-US" b="1" dirty="0"/>
              <a:t>Cleaning common area</a:t>
            </a:r>
            <a:r>
              <a:rPr lang="en-US" dirty="0"/>
              <a:t>: This includes the corridor, auditorium and waiting area, if any. The professional cleaners in </a:t>
            </a:r>
            <a:r>
              <a:rPr lang="en-US" dirty="0" smtClean="0"/>
              <a:t>Maria </a:t>
            </a:r>
            <a:r>
              <a:rPr lang="en-US" dirty="0" err="1" smtClean="0"/>
              <a:t>Maria</a:t>
            </a:r>
            <a:r>
              <a:rPr lang="en-US" dirty="0" smtClean="0"/>
              <a:t> are </a:t>
            </a:r>
            <a:r>
              <a:rPr lang="en-US" dirty="0"/>
              <a:t>trusted and experienced in school cleaning and has also undergone a thorough background check. All you have to do is call us or send an email and we will get in touch with you to discuss your </a:t>
            </a:r>
            <a:r>
              <a:rPr lang="en-US" dirty="0" smtClean="0"/>
              <a:t>requirements</a:t>
            </a:r>
            <a:endParaRPr lang="en-US" dirty="0"/>
          </a:p>
        </p:txBody>
      </p:sp>
    </p:spTree>
    <p:extLst>
      <p:ext uri="{BB962C8B-B14F-4D97-AF65-F5344CB8AC3E}">
        <p14:creationId xmlns:p14="http://schemas.microsoft.com/office/powerpoint/2010/main" val="1184794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15" y="95496"/>
            <a:ext cx="10515600" cy="983028"/>
          </a:xfrm>
        </p:spPr>
        <p:txBody>
          <a:bodyPr/>
          <a:lstStyle/>
          <a:p>
            <a:r>
              <a:rPr lang="en-US" dirty="0" smtClean="0"/>
              <a:t>Services</a:t>
            </a:r>
            <a:endParaRPr lang="en-US" dirty="0"/>
          </a:p>
        </p:txBody>
      </p:sp>
      <p:sp>
        <p:nvSpPr>
          <p:cNvPr id="3" name="Content Placeholder 2"/>
          <p:cNvSpPr>
            <a:spLocks noGrp="1"/>
          </p:cNvSpPr>
          <p:nvPr>
            <p:ph idx="1"/>
          </p:nvPr>
        </p:nvSpPr>
        <p:spPr>
          <a:xfrm>
            <a:off x="298942" y="1825625"/>
            <a:ext cx="5210908" cy="4351338"/>
          </a:xfrm>
        </p:spPr>
        <p:txBody>
          <a:bodyPr>
            <a:normAutofit lnSpcReduction="10000"/>
          </a:bodyPr>
          <a:lstStyle/>
          <a:p>
            <a:r>
              <a:rPr lang="en-US" dirty="0" smtClean="0"/>
              <a:t>House Cleaning</a:t>
            </a:r>
          </a:p>
          <a:p>
            <a:r>
              <a:rPr lang="en-US" dirty="0" smtClean="0"/>
              <a:t>Kitchen Cleaning</a:t>
            </a:r>
          </a:p>
          <a:p>
            <a:r>
              <a:rPr lang="en-US" dirty="0" smtClean="0"/>
              <a:t>Laundry and Ironing</a:t>
            </a:r>
          </a:p>
          <a:p>
            <a:r>
              <a:rPr lang="en-US" dirty="0" smtClean="0"/>
              <a:t>Carpet and Couch Shampooing</a:t>
            </a:r>
          </a:p>
          <a:p>
            <a:r>
              <a:rPr lang="en-US" dirty="0"/>
              <a:t>Mattress Cleaning</a:t>
            </a:r>
          </a:p>
          <a:p>
            <a:r>
              <a:rPr lang="en-US" dirty="0" smtClean="0"/>
              <a:t>Party Helpers Cleaning</a:t>
            </a:r>
          </a:p>
          <a:p>
            <a:r>
              <a:rPr lang="en-US" dirty="0" smtClean="0"/>
              <a:t>Steam Cleaning</a:t>
            </a:r>
          </a:p>
          <a:p>
            <a:r>
              <a:rPr lang="en-US" dirty="0" smtClean="0"/>
              <a:t>Deep Cleaning</a:t>
            </a:r>
          </a:p>
          <a:p>
            <a:r>
              <a:rPr lang="en-US" dirty="0" smtClean="0"/>
              <a:t>Move in/out Cleaning</a:t>
            </a:r>
          </a:p>
          <a:p>
            <a:endParaRPr lang="en-US" dirty="0"/>
          </a:p>
        </p:txBody>
      </p:sp>
      <p:sp>
        <p:nvSpPr>
          <p:cNvPr id="4" name="Content Placeholder 2"/>
          <p:cNvSpPr txBox="1">
            <a:spLocks/>
          </p:cNvSpPr>
          <p:nvPr/>
        </p:nvSpPr>
        <p:spPr>
          <a:xfrm>
            <a:off x="6207334" y="1825625"/>
            <a:ext cx="599635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Office Cleaning Services</a:t>
            </a:r>
          </a:p>
          <a:p>
            <a:r>
              <a:rPr lang="en-US" smtClean="0"/>
              <a:t>Schools/University Cleaning Services</a:t>
            </a:r>
          </a:p>
          <a:p>
            <a:r>
              <a:rPr lang="en-US" smtClean="0"/>
              <a:t>Medical Cleaning Services</a:t>
            </a:r>
          </a:p>
          <a:p>
            <a:r>
              <a:rPr lang="en-US" smtClean="0"/>
              <a:t>Sports/Leisure Cleaning Services</a:t>
            </a:r>
          </a:p>
          <a:p>
            <a:r>
              <a:rPr lang="en-US" smtClean="0"/>
              <a:t>Hospitality Cleaning Services</a:t>
            </a:r>
          </a:p>
          <a:p>
            <a:r>
              <a:rPr lang="en-US" smtClean="0"/>
              <a:t>Retail Cleaning Services</a:t>
            </a:r>
            <a:endParaRPr lang="en-US" dirty="0"/>
          </a:p>
        </p:txBody>
      </p:sp>
      <p:sp>
        <p:nvSpPr>
          <p:cNvPr id="5" name="TextBox 4"/>
          <p:cNvSpPr txBox="1"/>
          <p:nvPr/>
        </p:nvSpPr>
        <p:spPr>
          <a:xfrm>
            <a:off x="539262" y="1213284"/>
            <a:ext cx="2069606" cy="584775"/>
          </a:xfrm>
          <a:prstGeom prst="rect">
            <a:avLst/>
          </a:prstGeom>
          <a:noFill/>
        </p:spPr>
        <p:txBody>
          <a:bodyPr wrap="none" rtlCol="0">
            <a:spAutoFit/>
          </a:bodyPr>
          <a:lstStyle/>
          <a:p>
            <a:r>
              <a:rPr lang="en-US" sz="3200" b="1" dirty="0" smtClean="0"/>
              <a:t>Residential</a:t>
            </a:r>
            <a:endParaRPr lang="en-US" sz="3200" b="1" dirty="0"/>
          </a:p>
        </p:txBody>
      </p:sp>
      <p:sp>
        <p:nvSpPr>
          <p:cNvPr id="6" name="TextBox 5"/>
          <p:cNvSpPr txBox="1"/>
          <p:nvPr/>
        </p:nvSpPr>
        <p:spPr>
          <a:xfrm>
            <a:off x="6620093" y="1213284"/>
            <a:ext cx="4485908" cy="584775"/>
          </a:xfrm>
          <a:prstGeom prst="rect">
            <a:avLst/>
          </a:prstGeom>
          <a:noFill/>
        </p:spPr>
        <p:txBody>
          <a:bodyPr wrap="none" rtlCol="0">
            <a:spAutoFit/>
          </a:bodyPr>
          <a:lstStyle/>
          <a:p>
            <a:r>
              <a:rPr lang="en-US" sz="3200" b="1" dirty="0"/>
              <a:t>Corporate &amp; Commercial </a:t>
            </a:r>
          </a:p>
        </p:txBody>
      </p:sp>
    </p:spTree>
    <p:extLst>
      <p:ext uri="{BB962C8B-B14F-4D97-AF65-F5344CB8AC3E}">
        <p14:creationId xmlns:p14="http://schemas.microsoft.com/office/powerpoint/2010/main" val="1151765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Types of residential and apartment cleaning service</a:t>
            </a:r>
            <a:endParaRPr lang="en-US" sz="3600" dirty="0"/>
          </a:p>
        </p:txBody>
      </p:sp>
      <p:sp>
        <p:nvSpPr>
          <p:cNvPr id="3" name="Content Placeholder 2"/>
          <p:cNvSpPr>
            <a:spLocks noGrp="1"/>
          </p:cNvSpPr>
          <p:nvPr>
            <p:ph idx="1"/>
          </p:nvPr>
        </p:nvSpPr>
        <p:spPr>
          <a:xfrm>
            <a:off x="838200" y="1825625"/>
            <a:ext cx="10515600" cy="1702579"/>
          </a:xfrm>
        </p:spPr>
        <p:txBody>
          <a:bodyPr/>
          <a:lstStyle/>
          <a:p>
            <a:pPr marL="0" indent="0">
              <a:buNone/>
            </a:pPr>
            <a:r>
              <a:rPr lang="en-US" dirty="0"/>
              <a:t>Regular Cleaning</a:t>
            </a:r>
          </a:p>
          <a:p>
            <a:pPr marL="0" indent="0">
              <a:buNone/>
            </a:pPr>
            <a:r>
              <a:rPr lang="en-US" sz="2000" dirty="0"/>
              <a:t>The Regular Cleaning Service includes the cleaning of Bedrooms, Kitchen, Bathrooms, Living Areas including Hallways and stairs. On every visit, our QMS team dusts, vacuums, washes and sanitizes each room. Areas on which you want us to focus first will be prioritized and then all the other areas of your home.</a:t>
            </a:r>
          </a:p>
          <a:p>
            <a:endParaRPr lang="en-US" dirty="0"/>
          </a:p>
        </p:txBody>
      </p:sp>
      <p:sp>
        <p:nvSpPr>
          <p:cNvPr id="4" name="Content Placeholder 2"/>
          <p:cNvSpPr txBox="1">
            <a:spLocks/>
          </p:cNvSpPr>
          <p:nvPr/>
        </p:nvSpPr>
        <p:spPr>
          <a:xfrm>
            <a:off x="838200" y="3962101"/>
            <a:ext cx="10515600" cy="2007378"/>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Deep Cleaning</a:t>
            </a:r>
          </a:p>
          <a:p>
            <a:pPr marL="0" indent="0">
              <a:buNone/>
            </a:pPr>
            <a:r>
              <a:rPr lang="en-US" sz="2000" dirty="0"/>
              <a:t>Deep cleaning services will be delivered with cleaning materials and </a:t>
            </a:r>
            <a:r>
              <a:rPr lang="en-US" sz="2000" dirty="0" err="1"/>
              <a:t>equipments</a:t>
            </a:r>
            <a:r>
              <a:rPr lang="en-US" sz="2000" dirty="0"/>
              <a:t>. It is an open cleaning session with time allocated based on the level of cleaning needed. This service is required when you move-in and move-out; or occasional deep cleaning of your residence in an interval of 5 to 6 months which will leave your home lively and fresh.</a:t>
            </a:r>
          </a:p>
          <a:p>
            <a:pPr marL="0" indent="0">
              <a:buNone/>
            </a:pPr>
            <a:r>
              <a:rPr lang="en-US" sz="2000" dirty="0"/>
              <a:t>Using our equipment and specially formulated products, they clean from left to right, top to bottom, so that no detail is overlooked.</a:t>
            </a:r>
          </a:p>
          <a:p>
            <a:endParaRPr lang="en-US" dirty="0"/>
          </a:p>
        </p:txBody>
      </p:sp>
    </p:spTree>
    <p:extLst>
      <p:ext uri="{BB962C8B-B14F-4D97-AF65-F5344CB8AC3E}">
        <p14:creationId xmlns:p14="http://schemas.microsoft.com/office/powerpoint/2010/main" val="1524687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877" y="140676"/>
            <a:ext cx="10515600" cy="1325563"/>
          </a:xfrm>
        </p:spPr>
        <p:txBody>
          <a:bodyPr>
            <a:normAutofit/>
          </a:bodyPr>
          <a:lstStyle/>
          <a:p>
            <a:r>
              <a:rPr lang="en-US" sz="4000" b="1" dirty="0"/>
              <a:t>Quality Assurance Program / Quality Control </a:t>
            </a:r>
            <a:r>
              <a:rPr lang="en-US" sz="4000" b="1" dirty="0" smtClean="0"/>
              <a:t>Policy</a:t>
            </a:r>
            <a:endParaRPr lang="en-US" sz="4000" dirty="0"/>
          </a:p>
        </p:txBody>
      </p:sp>
      <p:sp>
        <p:nvSpPr>
          <p:cNvPr id="3" name="Content Placeholder 2"/>
          <p:cNvSpPr>
            <a:spLocks noGrp="1"/>
          </p:cNvSpPr>
          <p:nvPr>
            <p:ph idx="1"/>
          </p:nvPr>
        </p:nvSpPr>
        <p:spPr>
          <a:xfrm>
            <a:off x="228600" y="1427041"/>
            <a:ext cx="11529646" cy="4351338"/>
          </a:xfrm>
        </p:spPr>
        <p:txBody>
          <a:bodyPr>
            <a:normAutofit/>
          </a:bodyPr>
          <a:lstStyle/>
          <a:p>
            <a:pPr marL="0" indent="0">
              <a:buNone/>
            </a:pPr>
            <a:r>
              <a:rPr lang="en-US" sz="2400" dirty="0" smtClean="0"/>
              <a:t>We </a:t>
            </a:r>
            <a:r>
              <a:rPr lang="en-US" sz="2400" dirty="0"/>
              <a:t>conduct random quality inspections on a regular basis to review the quality of our crew members' work while they are on </a:t>
            </a:r>
            <a:r>
              <a:rPr lang="en-US" sz="2400" dirty="0" smtClean="0"/>
              <a:t>duty.</a:t>
            </a:r>
          </a:p>
          <a:p>
            <a:pPr marL="0" indent="0">
              <a:buNone/>
            </a:pPr>
            <a:r>
              <a:rPr lang="en-US" sz="2400" dirty="0" smtClean="0"/>
              <a:t>Here </a:t>
            </a:r>
            <a:r>
              <a:rPr lang="en-US" sz="2400" dirty="0"/>
              <a:t>are the 3 methods we use in maintaining the quality checks:</a:t>
            </a:r>
          </a:p>
          <a:p>
            <a:pPr marL="0" indent="0">
              <a:buNone/>
            </a:pPr>
            <a:r>
              <a:rPr lang="en-US" sz="2400" dirty="0"/>
              <a:t>1. Unannounced Visit - To ensure cleaners are properly uniformed and performing their duties thoroughly and completely.</a:t>
            </a:r>
          </a:p>
          <a:p>
            <a:pPr marL="0" indent="0">
              <a:buNone/>
            </a:pPr>
            <a:r>
              <a:rPr lang="en-US" sz="2400" dirty="0"/>
              <a:t>2. On-Site Inspection - A walk-thru with the cleaner and/or the client during regular business hours. </a:t>
            </a:r>
          </a:p>
          <a:p>
            <a:pPr marL="0" indent="0">
              <a:buNone/>
            </a:pPr>
            <a:r>
              <a:rPr lang="en-US" sz="2400" dirty="0"/>
              <a:t>3. Follow-up – A brief telephone call by our customer service agents after your session has been completed. </a:t>
            </a:r>
          </a:p>
          <a:p>
            <a:endParaRPr lang="en-US" sz="2400" dirty="0"/>
          </a:p>
        </p:txBody>
      </p:sp>
    </p:spTree>
    <p:extLst>
      <p:ext uri="{BB962C8B-B14F-4D97-AF65-F5344CB8AC3E}">
        <p14:creationId xmlns:p14="http://schemas.microsoft.com/office/powerpoint/2010/main" val="2985597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Where we clean in your residence?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a:t>Bedroom</a:t>
            </a:r>
          </a:p>
          <a:p>
            <a:r>
              <a:rPr lang="en-US" dirty="0"/>
              <a:t>Living Room</a:t>
            </a:r>
          </a:p>
          <a:p>
            <a:r>
              <a:rPr lang="en-US" dirty="0"/>
              <a:t>Dining Room</a:t>
            </a:r>
          </a:p>
          <a:p>
            <a:r>
              <a:rPr lang="en-US" dirty="0"/>
              <a:t>Kitchen</a:t>
            </a:r>
          </a:p>
          <a:p>
            <a:r>
              <a:rPr lang="en-US" dirty="0"/>
              <a:t>Bathroom</a:t>
            </a:r>
          </a:p>
          <a:p>
            <a:r>
              <a:rPr lang="en-US" dirty="0"/>
              <a:t>Terrace</a:t>
            </a:r>
          </a:p>
          <a:p>
            <a:r>
              <a:rPr lang="en-US" dirty="0"/>
              <a:t>Balcony</a:t>
            </a:r>
          </a:p>
          <a:p>
            <a:r>
              <a:rPr lang="en-US" dirty="0"/>
              <a:t>Lobby</a:t>
            </a:r>
          </a:p>
          <a:p>
            <a:r>
              <a:rPr lang="en-US" dirty="0"/>
              <a:t>Swimming Pool</a:t>
            </a:r>
          </a:p>
          <a:p>
            <a:r>
              <a:rPr lang="en-US" dirty="0"/>
              <a:t>Parking </a:t>
            </a:r>
            <a:r>
              <a:rPr lang="en-US" dirty="0" smtClean="0"/>
              <a:t>Area</a:t>
            </a:r>
            <a:endParaRPr lang="en-US" dirty="0"/>
          </a:p>
        </p:txBody>
      </p:sp>
    </p:spTree>
    <p:extLst>
      <p:ext uri="{BB962C8B-B14F-4D97-AF65-F5344CB8AC3E}">
        <p14:creationId xmlns:p14="http://schemas.microsoft.com/office/powerpoint/2010/main" val="32930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b="1" dirty="0"/>
              <a:t>What we do in residential cleaning service?</a:t>
            </a:r>
            <a:endParaRPr lang="en-US" dirty="0"/>
          </a:p>
        </p:txBody>
      </p:sp>
      <p:sp>
        <p:nvSpPr>
          <p:cNvPr id="3" name="Content Placeholder 2"/>
          <p:cNvSpPr>
            <a:spLocks noGrp="1"/>
          </p:cNvSpPr>
          <p:nvPr>
            <p:ph idx="1"/>
          </p:nvPr>
        </p:nvSpPr>
        <p:spPr>
          <a:xfrm>
            <a:off x="351692" y="1712424"/>
            <a:ext cx="5228492" cy="4031884"/>
          </a:xfrm>
        </p:spPr>
        <p:txBody>
          <a:bodyPr>
            <a:normAutofit/>
          </a:bodyPr>
          <a:lstStyle/>
          <a:p>
            <a:r>
              <a:rPr lang="en-US" sz="2000" dirty="0" smtClean="0"/>
              <a:t>Clean </a:t>
            </a:r>
            <a:r>
              <a:rPr lang="en-US" sz="2000" dirty="0"/>
              <a:t>all mirrors</a:t>
            </a:r>
          </a:p>
          <a:p>
            <a:r>
              <a:rPr lang="en-US" sz="2000" dirty="0"/>
              <a:t>Changing bed linen</a:t>
            </a:r>
          </a:p>
          <a:p>
            <a:r>
              <a:rPr lang="en-US" sz="2000" dirty="0"/>
              <a:t>Dusting: window sills, ledges, doors, blinds, picture frames, knickknacks, ceiling fans, lamps, furniture, woodwork, shelves and baseboards</a:t>
            </a:r>
          </a:p>
          <a:p>
            <a:r>
              <a:rPr lang="en-US" sz="2000" dirty="0"/>
              <a:t>Cobweb removal</a:t>
            </a:r>
          </a:p>
          <a:p>
            <a:r>
              <a:rPr lang="en-US" sz="2000" dirty="0"/>
              <a:t>Wash and dry wood floors</a:t>
            </a:r>
          </a:p>
          <a:p>
            <a:r>
              <a:rPr lang="en-US" sz="2000" dirty="0"/>
              <a:t>Vacuum furniture including under seat cushions</a:t>
            </a:r>
          </a:p>
          <a:p>
            <a:r>
              <a:rPr lang="en-US" sz="2000" dirty="0"/>
              <a:t>Empty and clean </a:t>
            </a:r>
            <a:r>
              <a:rPr lang="en-US" sz="2000" dirty="0" smtClean="0"/>
              <a:t>wastebaskets</a:t>
            </a:r>
            <a:endParaRPr lang="en-US" sz="2000" dirty="0"/>
          </a:p>
        </p:txBody>
      </p:sp>
      <p:sp>
        <p:nvSpPr>
          <p:cNvPr id="4" name="TextBox 3"/>
          <p:cNvSpPr txBox="1"/>
          <p:nvPr/>
        </p:nvSpPr>
        <p:spPr>
          <a:xfrm>
            <a:off x="4360958" y="1184031"/>
            <a:ext cx="1840523" cy="461665"/>
          </a:xfrm>
          <a:prstGeom prst="rect">
            <a:avLst/>
          </a:prstGeom>
          <a:noFill/>
        </p:spPr>
        <p:txBody>
          <a:bodyPr wrap="square" rtlCol="0">
            <a:spAutoFit/>
          </a:bodyPr>
          <a:lstStyle/>
          <a:p>
            <a:r>
              <a:rPr lang="en-US" sz="2400" b="1" dirty="0"/>
              <a:t>In </a:t>
            </a:r>
            <a:r>
              <a:rPr lang="en-US" sz="2400" b="1" dirty="0" smtClean="0"/>
              <a:t>Bedrooms</a:t>
            </a:r>
            <a:endParaRPr lang="en-US" sz="2400" b="1" dirty="0"/>
          </a:p>
        </p:txBody>
      </p:sp>
      <p:sp>
        <p:nvSpPr>
          <p:cNvPr id="5" name="Content Placeholder 2"/>
          <p:cNvSpPr txBox="1">
            <a:spLocks/>
          </p:cNvSpPr>
          <p:nvPr/>
        </p:nvSpPr>
        <p:spPr>
          <a:xfrm>
            <a:off x="6461288" y="1765104"/>
            <a:ext cx="5027324" cy="31468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t>Vacuum </a:t>
            </a:r>
            <a:r>
              <a:rPr lang="en-US" sz="2000" dirty="0"/>
              <a:t>floor, corners and edges</a:t>
            </a:r>
          </a:p>
          <a:p>
            <a:r>
              <a:rPr lang="en-US" sz="2000" dirty="0"/>
              <a:t>Vacuum area rugs</a:t>
            </a:r>
          </a:p>
          <a:p>
            <a:r>
              <a:rPr lang="en-US" sz="2000" dirty="0"/>
              <a:t>Damp mop hard floors</a:t>
            </a:r>
          </a:p>
          <a:p>
            <a:r>
              <a:rPr lang="en-US" sz="2000" dirty="0"/>
              <a:t>Wipe skirting boards</a:t>
            </a:r>
          </a:p>
          <a:p>
            <a:r>
              <a:rPr lang="en-US" sz="2000" dirty="0"/>
              <a:t>Wipe light switches</a:t>
            </a:r>
          </a:p>
          <a:p>
            <a:r>
              <a:rPr lang="en-US" sz="2000" dirty="0"/>
              <a:t>Change Bed Sheet</a:t>
            </a:r>
          </a:p>
          <a:p>
            <a:r>
              <a:rPr lang="en-US" sz="2000" dirty="0"/>
              <a:t>Vacuum entire room, clean floorboards and mop floor. Will move furniture if necessary.</a:t>
            </a:r>
          </a:p>
        </p:txBody>
      </p:sp>
    </p:spTree>
    <p:extLst>
      <p:ext uri="{BB962C8B-B14F-4D97-AF65-F5344CB8AC3E}">
        <p14:creationId xmlns:p14="http://schemas.microsoft.com/office/powerpoint/2010/main" val="3547429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08" y="18962"/>
            <a:ext cx="10515600" cy="1325563"/>
          </a:xfrm>
        </p:spPr>
        <p:txBody>
          <a:bodyPr>
            <a:normAutofit/>
          </a:bodyPr>
          <a:lstStyle/>
          <a:p>
            <a:r>
              <a:rPr lang="en-US" sz="3600" b="1" dirty="0"/>
              <a:t>What we do in residential cleaning service?</a:t>
            </a:r>
            <a:endParaRPr lang="en-US" sz="3600" dirty="0"/>
          </a:p>
        </p:txBody>
      </p:sp>
      <p:sp>
        <p:nvSpPr>
          <p:cNvPr id="3" name="Content Placeholder 2"/>
          <p:cNvSpPr>
            <a:spLocks noGrp="1"/>
          </p:cNvSpPr>
          <p:nvPr>
            <p:ph idx="1"/>
          </p:nvPr>
        </p:nvSpPr>
        <p:spPr>
          <a:xfrm>
            <a:off x="137505" y="1650160"/>
            <a:ext cx="5143713" cy="4621685"/>
          </a:xfrm>
        </p:spPr>
        <p:txBody>
          <a:bodyPr>
            <a:noAutofit/>
          </a:bodyPr>
          <a:lstStyle/>
          <a:p>
            <a:r>
              <a:rPr lang="en-US" sz="2000" dirty="0" smtClean="0"/>
              <a:t>Mop </a:t>
            </a:r>
            <a:r>
              <a:rPr lang="en-US" sz="2000" dirty="0"/>
              <a:t>floor</a:t>
            </a:r>
          </a:p>
          <a:p>
            <a:r>
              <a:rPr lang="en-US" sz="2000" dirty="0"/>
              <a:t>Wipe cooking stove, refrigerators and exterior electrical appliances</a:t>
            </a:r>
          </a:p>
          <a:p>
            <a:r>
              <a:rPr lang="en-US" sz="2000" dirty="0"/>
              <a:t>Wipe exterior surface of all cabinets</a:t>
            </a:r>
          </a:p>
          <a:p>
            <a:r>
              <a:rPr lang="en-US" sz="2000" dirty="0"/>
              <a:t>Wash basin</a:t>
            </a:r>
          </a:p>
          <a:p>
            <a:r>
              <a:rPr lang="en-US" sz="2000" dirty="0"/>
              <a:t>Clean counters, cabinet exteriors, table and chairs</a:t>
            </a:r>
          </a:p>
          <a:p>
            <a:r>
              <a:rPr lang="en-US" sz="2000" dirty="0"/>
              <a:t>Clean and sanitize sinks and countertops</a:t>
            </a:r>
          </a:p>
          <a:p>
            <a:r>
              <a:rPr lang="en-US" sz="2000" dirty="0"/>
              <a:t>Clean inside and outside of microwave ovens</a:t>
            </a:r>
          </a:p>
          <a:p>
            <a:r>
              <a:rPr lang="en-US" sz="2000" dirty="0"/>
              <a:t>Wash floors</a:t>
            </a:r>
          </a:p>
          <a:p>
            <a:r>
              <a:rPr lang="en-US" sz="2000" dirty="0"/>
              <a:t>Wipe chimney</a:t>
            </a:r>
          </a:p>
          <a:p>
            <a:r>
              <a:rPr lang="en-US" sz="2000" dirty="0"/>
              <a:t>Dishwasher – clean outside and </a:t>
            </a:r>
            <a:r>
              <a:rPr lang="en-US" sz="2000" dirty="0" smtClean="0"/>
              <a:t>inside</a:t>
            </a:r>
            <a:endParaRPr lang="en-US" sz="2000" dirty="0"/>
          </a:p>
        </p:txBody>
      </p:sp>
      <p:sp>
        <p:nvSpPr>
          <p:cNvPr id="4" name="TextBox 3"/>
          <p:cNvSpPr txBox="1"/>
          <p:nvPr/>
        </p:nvSpPr>
        <p:spPr>
          <a:xfrm>
            <a:off x="4360957" y="1188496"/>
            <a:ext cx="1840523" cy="523220"/>
          </a:xfrm>
          <a:prstGeom prst="rect">
            <a:avLst/>
          </a:prstGeom>
          <a:noFill/>
        </p:spPr>
        <p:txBody>
          <a:bodyPr wrap="square" rtlCol="0">
            <a:spAutoFit/>
          </a:bodyPr>
          <a:lstStyle/>
          <a:p>
            <a:r>
              <a:rPr lang="en-US" sz="2800" b="1" dirty="0"/>
              <a:t>In </a:t>
            </a:r>
            <a:r>
              <a:rPr lang="en-US" sz="2800" b="1" dirty="0" smtClean="0"/>
              <a:t>Kitchen</a:t>
            </a:r>
            <a:endParaRPr lang="en-US" sz="2800" b="1" dirty="0"/>
          </a:p>
        </p:txBody>
      </p:sp>
      <p:sp>
        <p:nvSpPr>
          <p:cNvPr id="5" name="Content Placeholder 2"/>
          <p:cNvSpPr txBox="1">
            <a:spLocks/>
          </p:cNvSpPr>
          <p:nvPr/>
        </p:nvSpPr>
        <p:spPr>
          <a:xfrm>
            <a:off x="5975592" y="1841555"/>
            <a:ext cx="6087454" cy="43365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t>Clean and disinfect countertops and backsplash</a:t>
            </a:r>
          </a:p>
          <a:p>
            <a:r>
              <a:rPr lang="en-US" sz="2000" dirty="0" smtClean="0"/>
              <a:t>Clean outside of cabinets</a:t>
            </a:r>
          </a:p>
          <a:p>
            <a:r>
              <a:rPr lang="en-US" sz="2000" dirty="0" smtClean="0"/>
              <a:t>Wipe all kitchen surfaces</a:t>
            </a:r>
          </a:p>
          <a:p>
            <a:r>
              <a:rPr lang="en-US" sz="2000" dirty="0" smtClean="0"/>
              <a:t>Wipe window sills and frame</a:t>
            </a:r>
          </a:p>
          <a:p>
            <a:r>
              <a:rPr lang="en-US" sz="2000" dirty="0" smtClean="0"/>
              <a:t>Wipe light switches</a:t>
            </a:r>
          </a:p>
          <a:p>
            <a:r>
              <a:rPr lang="en-US" sz="2000" dirty="0" smtClean="0"/>
              <a:t>Vacuum floor, corners and edges</a:t>
            </a:r>
          </a:p>
          <a:p>
            <a:r>
              <a:rPr lang="en-US" sz="2000" dirty="0" smtClean="0"/>
              <a:t>Damp mop hard floor</a:t>
            </a:r>
          </a:p>
          <a:p>
            <a:r>
              <a:rPr lang="en-US" sz="2000" dirty="0" smtClean="0"/>
              <a:t>Dust ceiling corners</a:t>
            </a:r>
          </a:p>
          <a:p>
            <a:r>
              <a:rPr lang="en-US" sz="2000" dirty="0" smtClean="0"/>
              <a:t>Dust pictures and knick knacks</a:t>
            </a:r>
          </a:p>
          <a:p>
            <a:r>
              <a:rPr lang="en-US" sz="2000" dirty="0" smtClean="0"/>
              <a:t>Empty trash and clean bin</a:t>
            </a:r>
          </a:p>
          <a:p>
            <a:r>
              <a:rPr lang="en-US" sz="2000" dirty="0" smtClean="0"/>
              <a:t>Clean and shine all mirrors, glass, and chrome surfaces</a:t>
            </a:r>
            <a:endParaRPr lang="en-US" sz="2000" dirty="0"/>
          </a:p>
        </p:txBody>
      </p:sp>
    </p:spTree>
    <p:extLst>
      <p:ext uri="{BB962C8B-B14F-4D97-AF65-F5344CB8AC3E}">
        <p14:creationId xmlns:p14="http://schemas.microsoft.com/office/powerpoint/2010/main" val="288014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3297</Words>
  <Application>Microsoft Office PowerPoint</Application>
  <PresentationFormat>Custom</PresentationFormat>
  <Paragraphs>302</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Why Maria Maria</vt:lpstr>
      <vt:lpstr>Why Maria Maria</vt:lpstr>
      <vt:lpstr>Our Staff</vt:lpstr>
      <vt:lpstr>Services</vt:lpstr>
      <vt:lpstr>Types of residential and apartment cleaning service</vt:lpstr>
      <vt:lpstr>Quality Assurance Program / Quality Control Policy</vt:lpstr>
      <vt:lpstr>Where we clean in your residence?</vt:lpstr>
      <vt:lpstr>What we do in residential cleaning service?</vt:lpstr>
      <vt:lpstr>What we do in residential cleaning service?</vt:lpstr>
      <vt:lpstr>What we do in residential cleaning service?</vt:lpstr>
      <vt:lpstr>What we do in residential cleaning service?</vt:lpstr>
      <vt:lpstr>FAQ: GENERAL</vt:lpstr>
      <vt:lpstr>FAQ: GENERAL</vt:lpstr>
      <vt:lpstr>FAQ: GENERAL</vt:lpstr>
      <vt:lpstr>FAQ: GENERAL</vt:lpstr>
      <vt:lpstr>FAQ: GENERAL</vt:lpstr>
      <vt:lpstr>FAQ: GENERAL</vt:lpstr>
      <vt:lpstr>FAQ: GENERAL</vt:lpstr>
      <vt:lpstr>FAQ: BOOKING</vt:lpstr>
      <vt:lpstr>FAQ: BOOKING</vt:lpstr>
      <vt:lpstr>FAQ: BOOKING</vt:lpstr>
      <vt:lpstr>FAQ: BOOKING</vt:lpstr>
      <vt:lpstr>FAQ: BOOKING</vt:lpstr>
      <vt:lpstr>FAQ: Cleaning</vt:lpstr>
      <vt:lpstr>FAQ: CLEANING</vt:lpstr>
      <vt:lpstr>FAQ: CLEANING</vt:lpstr>
      <vt:lpstr>FAQ: CLEANING</vt:lpstr>
      <vt:lpstr>FAQ: PAYMENT</vt:lpstr>
      <vt:lpstr>FAQ: PAYMENT</vt:lpstr>
      <vt:lpstr>FAQ: PAYMENT</vt:lpstr>
      <vt:lpstr>Professional and Reliable School Cleaning Service from Maria Maria </vt:lpstr>
    </vt:vector>
  </TitlesOfParts>
  <Company>Sony Mobile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 Zahed, Najib</dc:creator>
  <cp:lastModifiedBy>Najib Zahed</cp:lastModifiedBy>
  <cp:revision>38</cp:revision>
  <cp:lastPrinted>2018-11-12T14:01:26Z</cp:lastPrinted>
  <dcterms:created xsi:type="dcterms:W3CDTF">2018-11-12T10:27:19Z</dcterms:created>
  <dcterms:modified xsi:type="dcterms:W3CDTF">2019-04-18T07:21:49Z</dcterms:modified>
</cp:coreProperties>
</file>